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Nunito"/>
      <p:regular r:id="rId53"/>
      <p:bold r:id="rId54"/>
      <p:italic r:id="rId55"/>
      <p:boldItalic r:id="rId56"/>
    </p:embeddedFont>
    <p:embeddedFont>
      <p:font typeface="Tahom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B64723-4A84-4838-A9D0-7F3B17428B1D}">
  <a:tblStyle styleId="{7FB64723-4A84-4838-A9D0-7F3B17428B1D}"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39E74BF-E46C-4C44-AD75-172E2B738EA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C335CA-B8E2-495C-B4FF-60F394B2229B}" styleName="Table_2">
    <a:wholeTbl>
      <a:tcTxStyle b="on">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b="on">
        <a:srgbClr val="000000"/>
      </a:tcTxStyle>
    </a:lastCol>
    <a:firstCol>
      <a:tcTxStyle/>
    </a:firstCol>
    <a:lastRow>
      <a:tcTxStyle b="on">
        <a:srgbClr val="000000"/>
      </a:tcTxStyle>
    </a:lastRow>
    <a:seCell>
      <a:tcTxStyle/>
    </a:seCell>
    <a:swCell>
      <a:tcTxStyle/>
    </a:swCell>
    <a:firstRow>
      <a:tcTxStyle b="on">
        <a:srgbClr val="FFFFFF"/>
      </a:tcTxStyle>
      <a:tcStyle>
        <a:fill>
          <a:solidFill>
            <a:srgbClr val="000080"/>
          </a:solidFill>
        </a:fill>
      </a:tcStyle>
    </a:firstRow>
    <a:neCell>
      <a:tcTxStyle/>
    </a:neCell>
    <a:nwCell>
      <a:tcTxStyle/>
    </a:nwCell>
  </a:tblStyle>
  <a:tblStyle styleId="{88BCB3F3-ED5F-4C3B-98D3-0FFAF350C1EE}" styleName="Table_3">
    <a:wholeTbl>
      <a:tcTxStyle>
        <a:font>
          <a:latin typeface="Arial"/>
          <a:ea typeface="Arial"/>
          <a:cs typeface="Arial"/>
        </a:font>
        <a:srgbClr val="000000"/>
      </a:tcTxStyle>
      <a:tcStyle>
        <a:tcBdr>
          <a:left>
            <a:ln cap="flat" cmpd="sng" w="19050">
              <a:solidFill>
                <a:srgbClr val="000000"/>
              </a:solidFill>
              <a:prstDash val="solid"/>
              <a:round/>
              <a:headEnd len="sm" w="sm" type="none"/>
              <a:tailEnd len="sm" w="sm" type="none"/>
            </a:ln>
          </a:left>
          <a:right>
            <a:ln cap="flat" cmpd="sng" w="19050">
              <a:solidFill>
                <a:srgbClr val="000000"/>
              </a:solidFill>
              <a:prstDash val="solid"/>
              <a:round/>
              <a:headEnd len="sm" w="sm" type="none"/>
              <a:tailEnd len="sm" w="sm" type="none"/>
            </a:ln>
          </a:right>
          <a:top>
            <a:ln cap="flat" cmpd="sng" w="19050">
              <a:solidFill>
                <a:srgbClr val="000000"/>
              </a:solidFill>
              <a:prstDash val="solid"/>
              <a:round/>
              <a:headEnd len="sm" w="sm" type="none"/>
              <a:tailEnd len="sm" w="sm" type="none"/>
            </a:ln>
          </a:top>
          <a:bottom>
            <a:ln cap="flat" cmpd="sng" w="19050">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55352FE-0BE9-488A-A3DC-8CC22C11C28F}" styleName="Table_4">
    <a:wholeTbl>
      <a:tcTxStyle>
        <a:font>
          <a:latin typeface="Arial"/>
          <a:ea typeface="Arial"/>
          <a:cs typeface="Arial"/>
        </a:font>
        <a:srgbClr val="000000"/>
      </a:tcTxStyle>
      <a:tcStyle>
        <a:tcBdr>
          <a:left>
            <a:ln cap="flat" cmpd="sng" w="9525">
              <a:solidFill>
                <a:srgbClr val="C0C0C0"/>
              </a:solidFill>
              <a:prstDash val="solid"/>
              <a:round/>
              <a:headEnd len="sm" w="sm" type="none"/>
              <a:tailEnd len="sm" w="sm" type="none"/>
            </a:ln>
          </a:left>
          <a:right>
            <a:ln cap="flat" cmpd="sng" w="9525">
              <a:solidFill>
                <a:srgbClr val="C0C0C0"/>
              </a:solidFill>
              <a:prstDash val="solid"/>
              <a:round/>
              <a:headEnd len="sm" w="sm" type="none"/>
              <a:tailEnd len="sm" w="sm" type="none"/>
            </a:ln>
          </a:right>
          <a:top>
            <a:ln cap="flat" cmpd="sng" w="9525">
              <a:solidFill>
                <a:srgbClr val="C0C0C0"/>
              </a:solidFill>
              <a:prstDash val="solid"/>
              <a:round/>
              <a:headEnd len="sm" w="sm" type="none"/>
              <a:tailEnd len="sm" w="sm" type="none"/>
            </a:ln>
          </a:top>
          <a:bottom>
            <a:ln cap="flat" cmpd="sng" w="9525">
              <a:solidFill>
                <a:srgbClr val="C0C0C0"/>
              </a:solidFill>
              <a:prstDash val="solid"/>
              <a:round/>
              <a:headEnd len="sm" w="sm" type="none"/>
              <a:tailEnd len="sm" w="sm" type="none"/>
            </a:ln>
          </a:bottom>
          <a:insideH>
            <a:ln cap="flat" cmpd="sng" w="9525">
              <a:solidFill>
                <a:srgbClr val="C0C0C0"/>
              </a:solidFill>
              <a:prstDash val="solid"/>
              <a:round/>
              <a:headEnd len="sm" w="sm" type="none"/>
              <a:tailEnd len="sm" w="sm" type="none"/>
            </a:ln>
          </a:insideH>
          <a:insideV>
            <a:ln cap="flat" cmpd="sng" w="9525">
              <a:solidFill>
                <a:srgbClr val="C0C0C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Nuni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italic.fntdata"/><Relationship Id="rId10" Type="http://schemas.openxmlformats.org/officeDocument/2006/relationships/slide" Target="slides/slide4.xml"/><Relationship Id="rId54" Type="http://schemas.openxmlformats.org/officeDocument/2006/relationships/font" Target="fonts/Nunito-bold.fntdata"/><Relationship Id="rId13" Type="http://schemas.openxmlformats.org/officeDocument/2006/relationships/slide" Target="slides/slide7.xml"/><Relationship Id="rId57" Type="http://schemas.openxmlformats.org/officeDocument/2006/relationships/font" Target="fonts/Tahoma-regular.fntdata"/><Relationship Id="rId12" Type="http://schemas.openxmlformats.org/officeDocument/2006/relationships/slide" Target="slides/slide6.xml"/><Relationship Id="rId56" Type="http://schemas.openxmlformats.org/officeDocument/2006/relationships/font" Target="fonts/Nunito-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Tahom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cde57a0b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cde57a0b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ddb8d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ddb8d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eddb8da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eddb8da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eddb8da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eddb8da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eddb8daa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eddb8daa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eddb8da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eddb8da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eddb8daa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eddb8daa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eddb8da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eddb8da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eddb8daa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eddb8da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eddb8da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eddb8da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68356ea1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68356ea1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eddb8da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eddb8da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d41b14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d41b149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d41b149e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d41b149e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cde57a0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cde57a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eddb8da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eddb8da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cde57a0b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cde57a0b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6944000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6944000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6944000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6944000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d41b149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d41b149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d41b149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d41b149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68356ea1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68356ea1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41b149e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41b149e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d41b149e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d41b149e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d41b149e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d41b149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d41b149e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d41b149e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d41b149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d41b149e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aeb994f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aeb994f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bcb3e82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bcb3e82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bcb3e82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bcb3e82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1c02f99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1c02f99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aeb994f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aeb994f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68356ea1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68356ea1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bcb3e82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bcb3e82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aeb994f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aeb994f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069331c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069331c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069331c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069331c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0978032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0978032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0978032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0978032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68356ea1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68356ea1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cde57a0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de57a0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68356ea1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68356ea1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cde57a0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cde57a0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68356ea1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68356ea1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ce270fd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ce270fd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google.com/document/d/1OzzZTEnmdG8NzKjz_qF2avdukaWAvmEQHpMMFfsLAXg/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ocs.google.com/document/d/1pG6yK53tR7wZC7kXWZbpfzX4hiNoysElXQW0RicwexY/edit?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525825" y="1213575"/>
            <a:ext cx="59607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Arial"/>
                <a:ea typeface="Arial"/>
                <a:cs typeface="Arial"/>
                <a:sym typeface="Arial"/>
              </a:rPr>
              <a:t>Sistema de acceso de las fichas del</a:t>
            </a:r>
            <a:r>
              <a:rPr lang="es">
                <a:solidFill>
                  <a:srgbClr val="000000"/>
                </a:solidFill>
                <a:latin typeface="Arial"/>
                <a:ea typeface="Arial"/>
                <a:cs typeface="Arial"/>
                <a:sym typeface="Arial"/>
              </a:rPr>
              <a:t> (CEET)</a:t>
            </a:r>
            <a:endParaRPr>
              <a:solidFill>
                <a:srgbClr val="000000"/>
              </a:solidFill>
              <a:latin typeface="Arial"/>
              <a:ea typeface="Arial"/>
              <a:cs typeface="Arial"/>
              <a:sym typeface="Arial"/>
            </a:endParaRPr>
          </a:p>
        </p:txBody>
      </p:sp>
      <p:sp>
        <p:nvSpPr>
          <p:cNvPr id="129" name="Google Shape;129;p13"/>
          <p:cNvSpPr txBox="1"/>
          <p:nvPr>
            <p:ph idx="1" type="subTitle"/>
          </p:nvPr>
        </p:nvSpPr>
        <p:spPr>
          <a:xfrm>
            <a:off x="2164650" y="3188899"/>
            <a:ext cx="50880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800">
                <a:solidFill>
                  <a:srgbClr val="000000"/>
                </a:solidFill>
                <a:latin typeface="Arial"/>
                <a:ea typeface="Arial"/>
                <a:cs typeface="Arial"/>
                <a:sym typeface="Arial"/>
              </a:rPr>
              <a:t>Proyecto Formativo</a:t>
            </a:r>
            <a:endParaRPr>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426950" y="195175"/>
            <a:ext cx="1859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Encuesta</a:t>
            </a:r>
            <a:r>
              <a:rPr lang="es"/>
              <a:t> </a:t>
            </a:r>
            <a:endParaRPr/>
          </a:p>
        </p:txBody>
      </p:sp>
      <p:sp>
        <p:nvSpPr>
          <p:cNvPr id="183" name="Google Shape;183;p22"/>
          <p:cNvSpPr txBox="1"/>
          <p:nvPr>
            <p:ph idx="1" type="body"/>
          </p:nvPr>
        </p:nvSpPr>
        <p:spPr>
          <a:xfrm>
            <a:off x="819150" y="4151150"/>
            <a:ext cx="118200" cy="10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700">
              <a:latin typeface="Arial"/>
              <a:ea typeface="Arial"/>
              <a:cs typeface="Arial"/>
              <a:sym typeface="Arial"/>
            </a:endParaRPr>
          </a:p>
          <a:p>
            <a:pPr indent="0" lvl="0" marL="0" rtl="0" algn="l">
              <a:spcBef>
                <a:spcPts val="0"/>
              </a:spcBef>
              <a:spcAft>
                <a:spcPts val="1600"/>
              </a:spcAft>
              <a:buNone/>
            </a:pPr>
            <a:r>
              <a:t/>
            </a:r>
            <a:endParaRPr/>
          </a:p>
        </p:txBody>
      </p:sp>
      <p:pic>
        <p:nvPicPr>
          <p:cNvPr id="184" name="Google Shape;184;p22"/>
          <p:cNvPicPr preferRelativeResize="0"/>
          <p:nvPr/>
        </p:nvPicPr>
        <p:blipFill rotWithShape="1">
          <a:blip r:embed="rId3">
            <a:alphaModFix/>
          </a:blip>
          <a:srcRect b="0" l="0" r="6059" t="0"/>
          <a:stretch/>
        </p:blipFill>
        <p:spPr>
          <a:xfrm>
            <a:off x="295850" y="1099875"/>
            <a:ext cx="2803175" cy="3440225"/>
          </a:xfrm>
          <a:prstGeom prst="rect">
            <a:avLst/>
          </a:prstGeom>
          <a:noFill/>
          <a:ln>
            <a:noFill/>
          </a:ln>
        </p:spPr>
      </p:pic>
      <p:pic>
        <p:nvPicPr>
          <p:cNvPr id="185" name="Google Shape;185;p22"/>
          <p:cNvPicPr preferRelativeResize="0"/>
          <p:nvPr/>
        </p:nvPicPr>
        <p:blipFill>
          <a:blip r:embed="rId4">
            <a:alphaModFix/>
          </a:blip>
          <a:stretch>
            <a:fillRect/>
          </a:stretch>
        </p:blipFill>
        <p:spPr>
          <a:xfrm>
            <a:off x="3174484" y="1163800"/>
            <a:ext cx="2899190" cy="3440226"/>
          </a:xfrm>
          <a:prstGeom prst="rect">
            <a:avLst/>
          </a:prstGeom>
          <a:noFill/>
          <a:ln>
            <a:noFill/>
          </a:ln>
        </p:spPr>
      </p:pic>
      <p:pic>
        <p:nvPicPr>
          <p:cNvPr id="186" name="Google Shape;186;p22"/>
          <p:cNvPicPr preferRelativeResize="0"/>
          <p:nvPr/>
        </p:nvPicPr>
        <p:blipFill>
          <a:blip r:embed="rId5">
            <a:alphaModFix/>
          </a:blip>
          <a:stretch>
            <a:fillRect/>
          </a:stretch>
        </p:blipFill>
        <p:spPr>
          <a:xfrm>
            <a:off x="6149125" y="1201024"/>
            <a:ext cx="2637076" cy="3365801"/>
          </a:xfrm>
          <a:prstGeom prst="rect">
            <a:avLst/>
          </a:prstGeom>
          <a:noFill/>
          <a:ln>
            <a:noFill/>
          </a:ln>
        </p:spPr>
      </p:pic>
      <p:pic>
        <p:nvPicPr>
          <p:cNvPr id="187" name="Google Shape;187;p22"/>
          <p:cNvPicPr preferRelativeResize="0"/>
          <p:nvPr/>
        </p:nvPicPr>
        <p:blipFill>
          <a:blip r:embed="rId6">
            <a:alphaModFix/>
          </a:blip>
          <a:stretch>
            <a:fillRect/>
          </a:stretch>
        </p:blipFill>
        <p:spPr>
          <a:xfrm>
            <a:off x="2920675" y="236163"/>
            <a:ext cx="4520775" cy="87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95787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800"/>
              <a:t>Graficación</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522650" y="2667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1.Pregunta</a:t>
            </a:r>
            <a:endParaRPr/>
          </a:p>
        </p:txBody>
      </p:sp>
      <p:pic>
        <p:nvPicPr>
          <p:cNvPr id="198" name="Google Shape;198;p24"/>
          <p:cNvPicPr preferRelativeResize="0"/>
          <p:nvPr/>
        </p:nvPicPr>
        <p:blipFill>
          <a:blip r:embed="rId3">
            <a:alphaModFix/>
          </a:blip>
          <a:stretch>
            <a:fillRect/>
          </a:stretch>
        </p:blipFill>
        <p:spPr>
          <a:xfrm>
            <a:off x="2467100" y="804375"/>
            <a:ext cx="4393726" cy="395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2.Pregunta</a:t>
            </a:r>
            <a:endParaRPr/>
          </a:p>
        </p:txBody>
      </p:sp>
      <p:pic>
        <p:nvPicPr>
          <p:cNvPr id="204" name="Google Shape;204;p25"/>
          <p:cNvPicPr preferRelativeResize="0"/>
          <p:nvPr/>
        </p:nvPicPr>
        <p:blipFill>
          <a:blip r:embed="rId3">
            <a:alphaModFix/>
          </a:blip>
          <a:stretch>
            <a:fillRect/>
          </a:stretch>
        </p:blipFill>
        <p:spPr>
          <a:xfrm>
            <a:off x="1579725" y="1011650"/>
            <a:ext cx="5984560" cy="374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3.Pregunta</a:t>
            </a:r>
            <a:endParaRPr/>
          </a:p>
        </p:txBody>
      </p:sp>
      <p:pic>
        <p:nvPicPr>
          <p:cNvPr id="210" name="Google Shape;210;p26"/>
          <p:cNvPicPr preferRelativeResize="0"/>
          <p:nvPr/>
        </p:nvPicPr>
        <p:blipFill>
          <a:blip r:embed="rId3">
            <a:alphaModFix/>
          </a:blip>
          <a:stretch>
            <a:fillRect/>
          </a:stretch>
        </p:blipFill>
        <p:spPr>
          <a:xfrm>
            <a:off x="1432325" y="1098350"/>
            <a:ext cx="6279358" cy="374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4.Pregunta</a:t>
            </a:r>
            <a:endParaRPr/>
          </a:p>
        </p:txBody>
      </p:sp>
      <p:pic>
        <p:nvPicPr>
          <p:cNvPr id="216" name="Google Shape;216;p27"/>
          <p:cNvPicPr preferRelativeResize="0"/>
          <p:nvPr/>
        </p:nvPicPr>
        <p:blipFill>
          <a:blip r:embed="rId3">
            <a:alphaModFix/>
          </a:blip>
          <a:stretch>
            <a:fillRect/>
          </a:stretch>
        </p:blipFill>
        <p:spPr>
          <a:xfrm>
            <a:off x="1701925" y="1049875"/>
            <a:ext cx="6190626" cy="374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5.Pregunta</a:t>
            </a:r>
            <a:endParaRPr/>
          </a:p>
        </p:txBody>
      </p:sp>
      <p:pic>
        <p:nvPicPr>
          <p:cNvPr id="222" name="Google Shape;222;p28"/>
          <p:cNvPicPr preferRelativeResize="0"/>
          <p:nvPr/>
        </p:nvPicPr>
        <p:blipFill>
          <a:blip r:embed="rId3">
            <a:alphaModFix/>
          </a:blip>
          <a:stretch>
            <a:fillRect/>
          </a:stretch>
        </p:blipFill>
        <p:spPr>
          <a:xfrm>
            <a:off x="2648825" y="1098350"/>
            <a:ext cx="3695762" cy="3740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6.Pregunta</a:t>
            </a:r>
            <a:endParaRPr/>
          </a:p>
        </p:txBody>
      </p:sp>
      <p:pic>
        <p:nvPicPr>
          <p:cNvPr id="228" name="Google Shape;228;p29"/>
          <p:cNvPicPr preferRelativeResize="0"/>
          <p:nvPr/>
        </p:nvPicPr>
        <p:blipFill>
          <a:blip r:embed="rId3">
            <a:alphaModFix/>
          </a:blip>
          <a:stretch>
            <a:fillRect/>
          </a:stretch>
        </p:blipFill>
        <p:spPr>
          <a:xfrm>
            <a:off x="2409700" y="1059450"/>
            <a:ext cx="3642564" cy="3740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7.Pregunta</a:t>
            </a:r>
            <a:endParaRPr/>
          </a:p>
        </p:txBody>
      </p:sp>
      <p:pic>
        <p:nvPicPr>
          <p:cNvPr id="234" name="Google Shape;234;p30"/>
          <p:cNvPicPr preferRelativeResize="0"/>
          <p:nvPr/>
        </p:nvPicPr>
        <p:blipFill>
          <a:blip r:embed="rId3">
            <a:alphaModFix/>
          </a:blip>
          <a:stretch>
            <a:fillRect/>
          </a:stretch>
        </p:blipFill>
        <p:spPr>
          <a:xfrm>
            <a:off x="2720475" y="1060075"/>
            <a:ext cx="3550001" cy="374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484400" y="2715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8.Pregunta</a:t>
            </a:r>
            <a:endParaRPr/>
          </a:p>
        </p:txBody>
      </p:sp>
      <p:pic>
        <p:nvPicPr>
          <p:cNvPr id="240" name="Google Shape;240;p31"/>
          <p:cNvPicPr preferRelativeResize="0"/>
          <p:nvPr/>
        </p:nvPicPr>
        <p:blipFill>
          <a:blip r:embed="rId3">
            <a:alphaModFix/>
          </a:blip>
          <a:stretch>
            <a:fillRect/>
          </a:stretch>
        </p:blipFill>
        <p:spPr>
          <a:xfrm>
            <a:off x="2572325" y="881850"/>
            <a:ext cx="3922225" cy="392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Integrantes </a:t>
            </a:r>
            <a:endParaRPr b="1"/>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s" sz="2200"/>
              <a:t>Yuri Lizeth Gomez Corredor </a:t>
            </a:r>
            <a:endParaRPr sz="2200"/>
          </a:p>
          <a:p>
            <a:pPr indent="-368300" lvl="0" marL="457200" rtl="0" algn="l">
              <a:spcBef>
                <a:spcPts val="0"/>
              </a:spcBef>
              <a:spcAft>
                <a:spcPts val="0"/>
              </a:spcAft>
              <a:buSzPts val="2200"/>
              <a:buChar char="➢"/>
            </a:pPr>
            <a:r>
              <a:rPr lang="es" sz="2200"/>
              <a:t>Brandon Jefrey  </a:t>
            </a:r>
            <a:r>
              <a:rPr lang="es" sz="2200"/>
              <a:t>Fernandez</a:t>
            </a:r>
            <a:r>
              <a:rPr lang="es" sz="2200"/>
              <a:t> Garcia </a:t>
            </a:r>
            <a:endParaRPr sz="2200"/>
          </a:p>
          <a:p>
            <a:pPr indent="-368300" lvl="0" marL="457200" rtl="0" algn="l">
              <a:spcBef>
                <a:spcPts val="0"/>
              </a:spcBef>
              <a:spcAft>
                <a:spcPts val="0"/>
              </a:spcAft>
              <a:buSzPts val="2200"/>
              <a:buFont typeface="Arial"/>
              <a:buChar char="➢"/>
            </a:pPr>
            <a:r>
              <a:rPr b="1" lang="es" sz="2200">
                <a:latin typeface="Arial"/>
                <a:ea typeface="Arial"/>
                <a:cs typeface="Arial"/>
                <a:sym typeface="Arial"/>
              </a:rPr>
              <a:t>Ficha:</a:t>
            </a:r>
            <a:r>
              <a:rPr lang="es" sz="2200">
                <a:latin typeface="Arial"/>
                <a:ea typeface="Arial"/>
                <a:cs typeface="Arial"/>
                <a:sym typeface="Arial"/>
              </a:rPr>
              <a:t>2067472</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b="1" lang="es" sz="2200">
                <a:latin typeface="Arial"/>
                <a:ea typeface="Arial"/>
                <a:cs typeface="Arial"/>
                <a:sym typeface="Arial"/>
              </a:rPr>
              <a:t>Trimestre : </a:t>
            </a:r>
            <a:r>
              <a:rPr lang="es" sz="2200">
                <a:latin typeface="Arial"/>
                <a:ea typeface="Arial"/>
                <a:cs typeface="Arial"/>
                <a:sym typeface="Arial"/>
              </a:rPr>
              <a:t>2</a:t>
            </a:r>
            <a:endParaRPr sz="22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617975" y="3457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9.Pregunta</a:t>
            </a:r>
            <a:endParaRPr/>
          </a:p>
        </p:txBody>
      </p:sp>
      <p:pic>
        <p:nvPicPr>
          <p:cNvPr id="246" name="Google Shape;246;p32"/>
          <p:cNvPicPr preferRelativeResize="0"/>
          <p:nvPr/>
        </p:nvPicPr>
        <p:blipFill>
          <a:blip r:embed="rId3">
            <a:alphaModFix/>
          </a:blip>
          <a:stretch>
            <a:fillRect/>
          </a:stretch>
        </p:blipFill>
        <p:spPr>
          <a:xfrm>
            <a:off x="2725375" y="860825"/>
            <a:ext cx="3575700" cy="390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9950" y="399625"/>
            <a:ext cx="7505700" cy="954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Historias </a:t>
            </a:r>
            <a:endParaRPr b="1"/>
          </a:p>
          <a:p>
            <a:pPr indent="0" lvl="0" marL="0" rtl="0" algn="l">
              <a:spcBef>
                <a:spcPts val="0"/>
              </a:spcBef>
              <a:spcAft>
                <a:spcPts val="0"/>
              </a:spcAft>
              <a:buNone/>
            </a:pPr>
            <a:r>
              <a:rPr b="1" lang="es"/>
              <a:t>de uso </a:t>
            </a:r>
            <a:endParaRPr b="1"/>
          </a:p>
        </p:txBody>
      </p:sp>
      <p:graphicFrame>
        <p:nvGraphicFramePr>
          <p:cNvPr id="252" name="Google Shape;252;p33"/>
          <p:cNvGraphicFramePr/>
          <p:nvPr/>
        </p:nvGraphicFramePr>
        <p:xfrm>
          <a:off x="2922400" y="210175"/>
          <a:ext cx="3000000" cy="3000000"/>
        </p:xfrm>
        <a:graphic>
          <a:graphicData uri="http://schemas.openxmlformats.org/drawingml/2006/table">
            <a:tbl>
              <a:tblPr>
                <a:noFill/>
                <a:tableStyleId>{7FB64723-4A84-4838-A9D0-7F3B17428B1D}</a:tableStyleId>
              </a:tblPr>
              <a:tblGrid>
                <a:gridCol w="601675"/>
                <a:gridCol w="2332650"/>
                <a:gridCol w="2378925"/>
              </a:tblGrid>
              <a:tr h="741675">
                <a:tc>
                  <a:txBody>
                    <a:bodyPr/>
                    <a:lstStyle/>
                    <a:p>
                      <a:pPr indent="0" lvl="0" marL="0" rtl="0" algn="l">
                        <a:lnSpc>
                          <a:spcPct val="115000"/>
                        </a:lnSpc>
                        <a:spcBef>
                          <a:spcPts val="0"/>
                        </a:spcBef>
                        <a:spcAft>
                          <a:spcPts val="0"/>
                        </a:spcAft>
                        <a:buNone/>
                      </a:pPr>
                      <a:r>
                        <a:rPr lang="es" sz="1600">
                          <a:solidFill>
                            <a:srgbClr val="FFFFFF"/>
                          </a:solidFill>
                        </a:rPr>
                        <a:t>ID</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es" sz="1600">
                          <a:solidFill>
                            <a:srgbClr val="FFFFFF"/>
                          </a:solidFill>
                        </a:rPr>
                        <a:t>Historia de Usuario</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es" sz="1600">
                          <a:solidFill>
                            <a:srgbClr val="FFFFFF"/>
                          </a:solidFill>
                        </a:rPr>
                        <a:t>Descripción</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solidFill>
                      <a:srgbClr val="4F81BD"/>
                    </a:solidFill>
                  </a:tcPr>
                </a:tc>
              </a:tr>
              <a:tr h="890000">
                <a:tc>
                  <a:txBody>
                    <a:bodyPr/>
                    <a:lstStyle/>
                    <a:p>
                      <a:pPr indent="0" lvl="0" marL="0" rtl="0" algn="l">
                        <a:lnSpc>
                          <a:spcPct val="115000"/>
                        </a:lnSpc>
                        <a:spcBef>
                          <a:spcPts val="0"/>
                        </a:spcBef>
                        <a:spcAft>
                          <a:spcPts val="0"/>
                        </a:spcAft>
                        <a:buNone/>
                      </a:pPr>
                      <a:r>
                        <a:rPr b="1" lang="es" sz="1200"/>
                        <a:t>HU1</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Realizar registro de aprendiz</a:t>
                      </a:r>
                      <a:r>
                        <a:rPr b="1" lang="es" sz="1200"/>
                        <a:t>.</a:t>
                      </a:r>
                      <a:endParaRPr b="1" sz="1200"/>
                    </a:p>
                    <a:p>
                      <a:pPr indent="0" lvl="0" marL="0" rtl="0" algn="l">
                        <a:lnSpc>
                          <a:spcPct val="115000"/>
                        </a:lnSpc>
                        <a:spcBef>
                          <a:spcPts val="0"/>
                        </a:spcBef>
                        <a:spcAft>
                          <a:spcPts val="0"/>
                        </a:spcAft>
                        <a:buNone/>
                      </a:pPr>
                      <a:r>
                        <a:rPr b="1" lang="es" sz="1200"/>
                        <a:t>PARA:</a:t>
                      </a:r>
                      <a:r>
                        <a:rPr lang="es" sz="1200"/>
                        <a:t> Guardarlos en la base.</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Realizar el registro de datos de los aprendices de (ADSI) en la base de en la base del sistema para que sea más fácil permitir el ingreso .</a:t>
                      </a:r>
                      <a:r>
                        <a:rPr i="1" lang="es" sz="1200">
                          <a:solidFill>
                            <a:srgbClr val="7F7F7F"/>
                          </a:solidFill>
                        </a:rPr>
                        <a:t>  </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020500">
                <a:tc>
                  <a:txBody>
                    <a:bodyPr/>
                    <a:lstStyle/>
                    <a:p>
                      <a:pPr indent="0" lvl="0" marL="0" rtl="0" algn="l">
                        <a:lnSpc>
                          <a:spcPct val="115000"/>
                        </a:lnSpc>
                        <a:spcBef>
                          <a:spcPts val="0"/>
                        </a:spcBef>
                        <a:spcAft>
                          <a:spcPts val="0"/>
                        </a:spcAft>
                        <a:buNone/>
                      </a:pPr>
                      <a:r>
                        <a:rPr b="1" lang="es" sz="1200"/>
                        <a:t>HU2</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Guardar datos de registro del aprendiz </a:t>
                      </a:r>
                      <a:endParaRPr b="1" sz="1200"/>
                    </a:p>
                    <a:p>
                      <a:pPr indent="0" lvl="0" marL="0" rtl="0" algn="l">
                        <a:lnSpc>
                          <a:spcPct val="115000"/>
                        </a:lnSpc>
                        <a:spcBef>
                          <a:spcPts val="0"/>
                        </a:spcBef>
                        <a:spcAft>
                          <a:spcPts val="0"/>
                        </a:spcAft>
                        <a:buNone/>
                      </a:pPr>
                      <a:r>
                        <a:rPr b="1" lang="es" sz="1200"/>
                        <a:t>PARA:</a:t>
                      </a:r>
                      <a:r>
                        <a:rPr lang="es" sz="1200"/>
                        <a:t> Almacenarlos en la base del sistema.</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Guardar los datos del aprendiz en la base del sistema  una vez registrados para que su validacion de ingreso sea mas rapida despues. </a:t>
                      </a:r>
                      <a:endParaRPr i="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020500">
                <a:tc>
                  <a:txBody>
                    <a:bodyPr/>
                    <a:lstStyle/>
                    <a:p>
                      <a:pPr indent="0" lvl="0" marL="0" rtl="0" algn="l">
                        <a:lnSpc>
                          <a:spcPct val="115000"/>
                        </a:lnSpc>
                        <a:spcBef>
                          <a:spcPts val="0"/>
                        </a:spcBef>
                        <a:spcAft>
                          <a:spcPts val="0"/>
                        </a:spcAft>
                        <a:buNone/>
                      </a:pPr>
                      <a:r>
                        <a:rPr b="1" lang="es" sz="1200"/>
                        <a:t>HU3</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Aprendiz </a:t>
                      </a:r>
                      <a:endParaRPr sz="1200"/>
                    </a:p>
                    <a:p>
                      <a:pPr indent="0" lvl="0" marL="0" rtl="0" algn="l">
                        <a:lnSpc>
                          <a:spcPct val="115000"/>
                        </a:lnSpc>
                        <a:spcBef>
                          <a:spcPts val="0"/>
                        </a:spcBef>
                        <a:spcAft>
                          <a:spcPts val="0"/>
                        </a:spcAft>
                        <a:buNone/>
                      </a:pPr>
                      <a:r>
                        <a:rPr b="1" lang="es" sz="1200"/>
                        <a:t>QUIERO:</a:t>
                      </a:r>
                      <a:r>
                        <a:rPr lang="es" sz="1200"/>
                        <a:t> Observar la información ingresa.</a:t>
                      </a:r>
                      <a:endParaRPr b="1" sz="1200"/>
                    </a:p>
                    <a:p>
                      <a:pPr indent="0" lvl="0" marL="0" rtl="0" algn="l">
                        <a:lnSpc>
                          <a:spcPct val="115000"/>
                        </a:lnSpc>
                        <a:spcBef>
                          <a:spcPts val="0"/>
                        </a:spcBef>
                        <a:spcAft>
                          <a:spcPts val="0"/>
                        </a:spcAft>
                        <a:buNone/>
                      </a:pPr>
                      <a:r>
                        <a:rPr b="1" lang="es" sz="1200"/>
                        <a:t>PARA:</a:t>
                      </a:r>
                      <a:r>
                        <a:rPr lang="es" sz="1200"/>
                        <a:t>permitir guardarlos o corregirlos.</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Verificar la información ingresada en la base para corregirla o si no guardarla en el sistema y así mismo el aprendiz pueda observar la. </a:t>
                      </a:r>
                      <a:endParaRPr i="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816400">
                <a:tc>
                  <a:txBody>
                    <a:bodyPr/>
                    <a:lstStyle/>
                    <a:p>
                      <a:pPr indent="0" lvl="0" marL="0" rtl="0" algn="l">
                        <a:lnSpc>
                          <a:spcPct val="115000"/>
                        </a:lnSpc>
                        <a:spcBef>
                          <a:spcPts val="0"/>
                        </a:spcBef>
                        <a:spcAft>
                          <a:spcPts val="0"/>
                        </a:spcAft>
                        <a:buNone/>
                      </a:pPr>
                      <a:r>
                        <a:rPr b="1" lang="es" sz="1200"/>
                        <a:t>HU4</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Escanear el chip</a:t>
                      </a:r>
                      <a:endParaRPr b="1" sz="1200"/>
                    </a:p>
                    <a:p>
                      <a:pPr indent="0" lvl="0" marL="0" rtl="0" algn="l">
                        <a:lnSpc>
                          <a:spcPct val="115000"/>
                        </a:lnSpc>
                        <a:spcBef>
                          <a:spcPts val="0"/>
                        </a:spcBef>
                        <a:spcAft>
                          <a:spcPts val="0"/>
                        </a:spcAft>
                        <a:buNone/>
                      </a:pPr>
                      <a:r>
                        <a:rPr b="1" lang="es" sz="1200"/>
                        <a:t>PARA:</a:t>
                      </a:r>
                      <a:r>
                        <a:rPr lang="es" sz="1200"/>
                        <a:t>Validar el ingreso.</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Para permitir el ingreso del aprendiz es necesario escanear el chip del carnet que servirá como soporte. </a:t>
                      </a:r>
                      <a:endParaRPr i="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aphicFrame>
        <p:nvGraphicFramePr>
          <p:cNvPr id="257" name="Google Shape;257;p34"/>
          <p:cNvGraphicFramePr/>
          <p:nvPr/>
        </p:nvGraphicFramePr>
        <p:xfrm>
          <a:off x="2766725" y="228425"/>
          <a:ext cx="3000000" cy="3000000"/>
        </p:xfrm>
        <a:graphic>
          <a:graphicData uri="http://schemas.openxmlformats.org/drawingml/2006/table">
            <a:tbl>
              <a:tblPr>
                <a:noFill/>
                <a:tableStyleId>{7FB64723-4A84-4838-A9D0-7F3B17428B1D}</a:tableStyleId>
              </a:tblPr>
              <a:tblGrid>
                <a:gridCol w="617700"/>
                <a:gridCol w="2394750"/>
                <a:gridCol w="2442275"/>
              </a:tblGrid>
              <a:tr h="1047025">
                <a:tc>
                  <a:txBody>
                    <a:bodyPr/>
                    <a:lstStyle/>
                    <a:p>
                      <a:pPr indent="0" lvl="0" marL="0" rtl="0" algn="l">
                        <a:lnSpc>
                          <a:spcPct val="115000"/>
                        </a:lnSpc>
                        <a:spcBef>
                          <a:spcPts val="0"/>
                        </a:spcBef>
                        <a:spcAft>
                          <a:spcPts val="0"/>
                        </a:spcAft>
                        <a:buNone/>
                      </a:pPr>
                      <a:r>
                        <a:rPr b="1" lang="es" sz="1200"/>
                        <a:t>HU5</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verificar la autenticidad del carnet .</a:t>
                      </a:r>
                      <a:endParaRPr b="1" sz="1200"/>
                    </a:p>
                    <a:p>
                      <a:pPr indent="0" lvl="0" marL="0" rtl="0" algn="l">
                        <a:lnSpc>
                          <a:spcPct val="115000"/>
                        </a:lnSpc>
                        <a:spcBef>
                          <a:spcPts val="0"/>
                        </a:spcBef>
                        <a:spcAft>
                          <a:spcPts val="0"/>
                        </a:spcAft>
                        <a:buNone/>
                      </a:pPr>
                      <a:r>
                        <a:rPr b="1" lang="es" sz="1200"/>
                        <a:t>PARA:</a:t>
                      </a:r>
                      <a:r>
                        <a:rPr lang="es" sz="1200"/>
                        <a:t>Comparar la información dada con la del sistema.</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verificar la autenticidad del carnet con la información que contiene y  con la información dada al momento del registro.</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047025">
                <a:tc>
                  <a:txBody>
                    <a:bodyPr/>
                    <a:lstStyle/>
                    <a:p>
                      <a:pPr indent="0" lvl="0" marL="0" rtl="0" algn="l">
                        <a:lnSpc>
                          <a:spcPct val="115000"/>
                        </a:lnSpc>
                        <a:spcBef>
                          <a:spcPts val="0"/>
                        </a:spcBef>
                        <a:spcAft>
                          <a:spcPts val="0"/>
                        </a:spcAft>
                        <a:buNone/>
                      </a:pPr>
                      <a:r>
                        <a:rPr b="1" lang="es" sz="1200"/>
                        <a:t>HU6</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Generar un orden numérico y alfabético .</a:t>
                      </a:r>
                      <a:endParaRPr b="1" sz="1200"/>
                    </a:p>
                    <a:p>
                      <a:pPr indent="0" lvl="0" marL="0" rtl="0" algn="l">
                        <a:lnSpc>
                          <a:spcPct val="115000"/>
                        </a:lnSpc>
                        <a:spcBef>
                          <a:spcPts val="0"/>
                        </a:spcBef>
                        <a:spcAft>
                          <a:spcPts val="0"/>
                        </a:spcAft>
                        <a:buNone/>
                      </a:pPr>
                      <a:r>
                        <a:rPr b="1" lang="es" sz="1200"/>
                        <a:t>PARA:</a:t>
                      </a:r>
                      <a:r>
                        <a:rPr lang="es" sz="1200"/>
                        <a:t>Llevar un control de registro del aprendiz.</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Tener un orden de registros numérico y alfabéticos de los aprendices permitirá  llevar un control de los mismos.  </a:t>
                      </a:r>
                      <a:endParaRPr i="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047025">
                <a:tc>
                  <a:txBody>
                    <a:bodyPr/>
                    <a:lstStyle/>
                    <a:p>
                      <a:pPr indent="0" lvl="0" marL="0" rtl="0" algn="l">
                        <a:lnSpc>
                          <a:spcPct val="115000"/>
                        </a:lnSpc>
                        <a:spcBef>
                          <a:spcPts val="0"/>
                        </a:spcBef>
                        <a:spcAft>
                          <a:spcPts val="0"/>
                        </a:spcAft>
                        <a:buNone/>
                      </a:pPr>
                      <a:r>
                        <a:rPr b="1" lang="es" sz="1200"/>
                        <a:t>HU7</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Generar un orden de información.</a:t>
                      </a:r>
                      <a:endParaRPr b="1" sz="1200"/>
                    </a:p>
                    <a:p>
                      <a:pPr indent="0" lvl="0" marL="0" rtl="0" algn="l">
                        <a:lnSpc>
                          <a:spcPct val="115000"/>
                        </a:lnSpc>
                        <a:spcBef>
                          <a:spcPts val="0"/>
                        </a:spcBef>
                        <a:spcAft>
                          <a:spcPts val="0"/>
                        </a:spcAft>
                        <a:buNone/>
                      </a:pPr>
                      <a:r>
                        <a:rPr b="1" lang="es" sz="1200"/>
                        <a:t>PARA:</a:t>
                      </a:r>
                      <a:r>
                        <a:rPr lang="es" sz="1200"/>
                        <a:t>Acceder a esta información cuando la soliciten.</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Mantener un orden de la información facilitará su acceso en el momento en que un tercero requiera un informe detallado de la misma.</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r h="1465825">
                <a:tc>
                  <a:txBody>
                    <a:bodyPr/>
                    <a:lstStyle/>
                    <a:p>
                      <a:pPr indent="0" lvl="0" marL="0" rtl="0" algn="l">
                        <a:lnSpc>
                          <a:spcPct val="115000"/>
                        </a:lnSpc>
                        <a:spcBef>
                          <a:spcPts val="0"/>
                        </a:spcBef>
                        <a:spcAft>
                          <a:spcPts val="0"/>
                        </a:spcAft>
                        <a:buNone/>
                      </a:pPr>
                      <a:r>
                        <a:rPr b="1" lang="es" sz="1200"/>
                        <a:t>HU8</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Dar por terminado el proceso.</a:t>
                      </a:r>
                      <a:endParaRPr b="1" sz="1200"/>
                    </a:p>
                    <a:p>
                      <a:pPr indent="0" lvl="0" marL="0" rtl="0" algn="l">
                        <a:lnSpc>
                          <a:spcPct val="115000"/>
                        </a:lnSpc>
                        <a:spcBef>
                          <a:spcPts val="0"/>
                        </a:spcBef>
                        <a:spcAft>
                          <a:spcPts val="0"/>
                        </a:spcAft>
                        <a:buNone/>
                      </a:pPr>
                      <a:r>
                        <a:rPr b="1" lang="es" sz="1200"/>
                        <a:t>PARA:</a:t>
                      </a:r>
                      <a:r>
                        <a:rPr lang="es" sz="1200"/>
                        <a:t>Permitir el ingreso del aprendiz.</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Luego de hacer todo el proceso de registro y validación de la información una única vez,en las siguientes veces será más fácil ya que solo será el escaneo del chip y   se dará permiso para acceder al centro. </a:t>
                      </a:r>
                      <a:endParaRPr i="1" sz="1200"/>
                    </a:p>
                  </a:txBody>
                  <a:tcPr marT="0" marB="0" marR="25400" marL="25400" anchor="b">
                    <a:lnL cap="flat" cmpd="sng" w="11900">
                      <a:solidFill>
                        <a:srgbClr val="000000"/>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819150" y="530225"/>
            <a:ext cx="7505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Inventario</a:t>
            </a:r>
            <a:endParaRPr/>
          </a:p>
        </p:txBody>
      </p:sp>
      <p:sp>
        <p:nvSpPr>
          <p:cNvPr id="263" name="Google Shape;263;p35"/>
          <p:cNvSpPr txBox="1"/>
          <p:nvPr>
            <p:ph idx="1" type="body"/>
          </p:nvPr>
        </p:nvSpPr>
        <p:spPr>
          <a:xfrm>
            <a:off x="819150" y="1306425"/>
            <a:ext cx="7505700" cy="34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t>Descripción de equipos :</a:t>
            </a:r>
            <a:endParaRPr sz="1900"/>
          </a:p>
          <a:p>
            <a:pPr indent="-349250" lvl="0" marL="457200" rtl="0" algn="l">
              <a:spcBef>
                <a:spcPts val="1600"/>
              </a:spcBef>
              <a:spcAft>
                <a:spcPts val="0"/>
              </a:spcAft>
              <a:buSzPts val="1900"/>
              <a:buChar char="●"/>
            </a:pPr>
            <a:r>
              <a:rPr lang="es" sz="1900"/>
              <a:t>Computadores con procesador core ¡5</a:t>
            </a:r>
            <a:endParaRPr sz="1900"/>
          </a:p>
          <a:p>
            <a:pPr indent="-349250" lvl="0" marL="457200" rtl="0" algn="l">
              <a:spcBef>
                <a:spcPts val="0"/>
              </a:spcBef>
              <a:spcAft>
                <a:spcPts val="0"/>
              </a:spcAft>
              <a:buSzPts val="1900"/>
              <a:buChar char="●"/>
            </a:pPr>
            <a:r>
              <a:rPr lang="es" sz="1900"/>
              <a:t>Memoria ram de 8gb</a:t>
            </a:r>
            <a:endParaRPr sz="1900"/>
          </a:p>
          <a:p>
            <a:pPr indent="-349250" lvl="0" marL="457200" rtl="0" algn="l">
              <a:spcBef>
                <a:spcPts val="0"/>
              </a:spcBef>
              <a:spcAft>
                <a:spcPts val="0"/>
              </a:spcAft>
              <a:buSzPts val="1900"/>
              <a:buChar char="●"/>
            </a:pPr>
            <a:r>
              <a:rPr lang="es" sz="1900"/>
              <a:t>Disco duro DE 500 gb</a:t>
            </a:r>
            <a:endParaRPr sz="1900"/>
          </a:p>
          <a:p>
            <a:pPr indent="-349250" lvl="0" marL="457200" rtl="0" algn="l">
              <a:spcBef>
                <a:spcPts val="0"/>
              </a:spcBef>
              <a:spcAft>
                <a:spcPts val="0"/>
              </a:spcAft>
              <a:buSzPts val="1900"/>
              <a:buChar char="●"/>
            </a:pPr>
            <a:r>
              <a:rPr lang="es" sz="1900"/>
              <a:t>Sistemas operativo  Windows 10</a:t>
            </a:r>
            <a:endParaRPr sz="1900"/>
          </a:p>
          <a:p>
            <a:pPr indent="-349250" lvl="0" marL="457200" rtl="0" algn="l">
              <a:spcBef>
                <a:spcPts val="0"/>
              </a:spcBef>
              <a:spcAft>
                <a:spcPts val="0"/>
              </a:spcAft>
              <a:buSzPts val="1900"/>
              <a:buChar char="●"/>
            </a:pPr>
            <a:r>
              <a:rPr lang="es" sz="1900"/>
              <a:t>Pantalla DE “13” A “15” pulgadas</a:t>
            </a:r>
            <a:endParaRPr sz="1900"/>
          </a:p>
          <a:p>
            <a:pPr indent="-349250" lvl="0" marL="457200" rtl="0" algn="l">
              <a:spcBef>
                <a:spcPts val="0"/>
              </a:spcBef>
              <a:spcAft>
                <a:spcPts val="0"/>
              </a:spcAft>
              <a:buSzPts val="1900"/>
              <a:buChar char="●"/>
            </a:pPr>
            <a:r>
              <a:rPr lang="es" sz="1900"/>
              <a:t>Puertos USB,bluetooth,Audio,Altavoz</a:t>
            </a:r>
            <a:endParaRPr sz="1900"/>
          </a:p>
          <a:p>
            <a:pPr indent="-349250" lvl="0" marL="457200" rtl="0" algn="l">
              <a:spcBef>
                <a:spcPts val="0"/>
              </a:spcBef>
              <a:spcAft>
                <a:spcPts val="0"/>
              </a:spcAft>
              <a:buSzPts val="1900"/>
              <a:buChar char="●"/>
            </a:pPr>
            <a:r>
              <a:rPr lang="es" sz="1900"/>
              <a:t>Contar con servicio de internet o datos móviles. </a:t>
            </a:r>
            <a:endParaRPr sz="1900"/>
          </a:p>
          <a:p>
            <a:pPr indent="0" lvl="0" marL="0" rtl="0" algn="l">
              <a:spcBef>
                <a:spcPts val="1600"/>
              </a:spcBef>
              <a:spcAft>
                <a:spcPts val="0"/>
              </a:spcAft>
              <a:buNone/>
            </a:pPr>
            <a:r>
              <a:t/>
            </a:r>
            <a:endParaRPr sz="1900"/>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590550" y="2904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Control de versiones: Google Drive  </a:t>
            </a:r>
            <a:endParaRPr b="1"/>
          </a:p>
        </p:txBody>
      </p:sp>
      <p:pic>
        <p:nvPicPr>
          <p:cNvPr id="269" name="Google Shape;269;p36"/>
          <p:cNvPicPr preferRelativeResize="0"/>
          <p:nvPr/>
        </p:nvPicPr>
        <p:blipFill rotWithShape="1">
          <a:blip r:embed="rId3">
            <a:alphaModFix/>
          </a:blip>
          <a:srcRect b="0" l="0" r="12747" t="0"/>
          <a:stretch/>
        </p:blipFill>
        <p:spPr>
          <a:xfrm>
            <a:off x="5405000" y="989200"/>
            <a:ext cx="2481929" cy="3697803"/>
          </a:xfrm>
          <a:prstGeom prst="rect">
            <a:avLst/>
          </a:prstGeom>
          <a:noFill/>
          <a:ln>
            <a:noFill/>
          </a:ln>
        </p:spPr>
      </p:pic>
      <p:pic>
        <p:nvPicPr>
          <p:cNvPr id="270" name="Google Shape;270;p36"/>
          <p:cNvPicPr preferRelativeResize="0"/>
          <p:nvPr/>
        </p:nvPicPr>
        <p:blipFill rotWithShape="1">
          <a:blip r:embed="rId4">
            <a:alphaModFix/>
          </a:blip>
          <a:srcRect b="0" l="15619" r="7510" t="0"/>
          <a:stretch/>
        </p:blipFill>
        <p:spPr>
          <a:xfrm>
            <a:off x="1175875" y="989200"/>
            <a:ext cx="2481929" cy="35838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637400" y="1474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200"/>
              <a:t>Lista de requerimientos no funcionales </a:t>
            </a:r>
            <a:endParaRPr sz="2200"/>
          </a:p>
        </p:txBody>
      </p:sp>
      <p:graphicFrame>
        <p:nvGraphicFramePr>
          <p:cNvPr id="276" name="Google Shape;276;p37"/>
          <p:cNvGraphicFramePr/>
          <p:nvPr/>
        </p:nvGraphicFramePr>
        <p:xfrm>
          <a:off x="364900" y="664000"/>
          <a:ext cx="3000000" cy="3000000"/>
        </p:xfrm>
        <a:graphic>
          <a:graphicData uri="http://schemas.openxmlformats.org/drawingml/2006/table">
            <a:tbl>
              <a:tblPr>
                <a:noFill/>
                <a:tableStyleId>{139E74BF-E46C-4C44-AD75-172E2B738EAA}</a:tableStyleId>
              </a:tblPr>
              <a:tblGrid>
                <a:gridCol w="593725"/>
                <a:gridCol w="1775600"/>
                <a:gridCol w="6044875"/>
              </a:tblGrid>
              <a:tr h="289025">
                <a:tc>
                  <a:txBody>
                    <a:bodyPr/>
                    <a:lstStyle/>
                    <a:p>
                      <a:pPr indent="0" lvl="0" marL="0" rtl="0" algn="l">
                        <a:lnSpc>
                          <a:spcPct val="90000"/>
                        </a:lnSpc>
                        <a:spcBef>
                          <a:spcPts val="0"/>
                        </a:spcBef>
                        <a:spcAft>
                          <a:spcPts val="0"/>
                        </a:spcAft>
                        <a:buNone/>
                      </a:pPr>
                      <a:r>
                        <a:rPr b="1" lang="es" sz="1100"/>
                        <a:t>Cód.</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B0F0"/>
                    </a:solidFill>
                  </a:tcPr>
                </a:tc>
                <a:tc>
                  <a:txBody>
                    <a:bodyPr/>
                    <a:lstStyle/>
                    <a:p>
                      <a:pPr indent="0" lvl="0" marL="0" rtl="0" algn="l">
                        <a:lnSpc>
                          <a:spcPct val="90000"/>
                        </a:lnSpc>
                        <a:spcBef>
                          <a:spcPts val="0"/>
                        </a:spcBef>
                        <a:spcAft>
                          <a:spcPts val="0"/>
                        </a:spcAft>
                        <a:buNone/>
                      </a:pPr>
                      <a:r>
                        <a:rPr b="1" lang="es" sz="1100"/>
                        <a:t>Tipo de Registro</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B0F0"/>
                    </a:solidFill>
                  </a:tcPr>
                </a:tc>
                <a:tc>
                  <a:txBody>
                    <a:bodyPr/>
                    <a:lstStyle/>
                    <a:p>
                      <a:pPr indent="0" lvl="0" marL="0" rtl="0" algn="just">
                        <a:lnSpc>
                          <a:spcPct val="90000"/>
                        </a:lnSpc>
                        <a:spcBef>
                          <a:spcPts val="0"/>
                        </a:spcBef>
                        <a:spcAft>
                          <a:spcPts val="0"/>
                        </a:spcAft>
                        <a:buNone/>
                      </a:pPr>
                      <a:r>
                        <a:rPr b="1" lang="es" sz="1200"/>
                        <a:t>Descripción del Requerimiento</a:t>
                      </a:r>
                      <a:endParaRPr b="1"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B0F0"/>
                    </a:solidFill>
                  </a:tcPr>
                </a:tc>
              </a:tr>
              <a:tr h="424775">
                <a:tc>
                  <a:txBody>
                    <a:bodyPr/>
                    <a:lstStyle/>
                    <a:p>
                      <a:pPr indent="0" lvl="0" marL="0" rtl="0" algn="l">
                        <a:lnSpc>
                          <a:spcPct val="90000"/>
                        </a:lnSpc>
                        <a:spcBef>
                          <a:spcPts val="0"/>
                        </a:spcBef>
                        <a:spcAft>
                          <a:spcPts val="0"/>
                        </a:spcAft>
                        <a:buNone/>
                      </a:pPr>
                      <a:r>
                        <a:rPr b="1" lang="es" sz="1100"/>
                        <a:t>RF1</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90000"/>
                        </a:lnSpc>
                        <a:spcBef>
                          <a:spcPts val="0"/>
                        </a:spcBef>
                        <a:spcAft>
                          <a:spcPts val="0"/>
                        </a:spcAft>
                        <a:buNone/>
                      </a:pPr>
                      <a:r>
                        <a:rPr lang="es" sz="1200"/>
                        <a:t>El sistema de información presentara una interfaz de usuario sencilla para que sea de fácil manejo al administrador.</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8800">
                <a:tc>
                  <a:txBody>
                    <a:bodyPr/>
                    <a:lstStyle/>
                    <a:p>
                      <a:pPr indent="0" lvl="0" marL="0" rtl="0" algn="l">
                        <a:lnSpc>
                          <a:spcPct val="90000"/>
                        </a:lnSpc>
                        <a:spcBef>
                          <a:spcPts val="0"/>
                        </a:spcBef>
                        <a:spcAft>
                          <a:spcPts val="0"/>
                        </a:spcAft>
                        <a:buNone/>
                      </a:pPr>
                      <a:r>
                        <a:rPr b="1" lang="es" sz="1100"/>
                        <a:t>RF2</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El sistema garantizará al aprendiz el acceso de información personal..</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4775">
                <a:tc>
                  <a:txBody>
                    <a:bodyPr/>
                    <a:lstStyle/>
                    <a:p>
                      <a:pPr indent="0" lvl="0" marL="0" rtl="0" algn="l">
                        <a:lnSpc>
                          <a:spcPct val="90000"/>
                        </a:lnSpc>
                        <a:spcBef>
                          <a:spcPts val="0"/>
                        </a:spcBef>
                        <a:spcAft>
                          <a:spcPts val="0"/>
                        </a:spcAft>
                        <a:buNone/>
                      </a:pPr>
                      <a:r>
                        <a:rPr b="1" lang="es" sz="1100"/>
                        <a:t>RF3</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El sistema tendrá que estar en funcionamiento a diario 7 días a la semana (Lunes A Domingo).</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8800">
                <a:tc>
                  <a:txBody>
                    <a:bodyPr/>
                    <a:lstStyle/>
                    <a:p>
                      <a:pPr indent="0" lvl="0" marL="0" rtl="0" algn="l">
                        <a:lnSpc>
                          <a:spcPct val="90000"/>
                        </a:lnSpc>
                        <a:spcBef>
                          <a:spcPts val="0"/>
                        </a:spcBef>
                        <a:spcAft>
                          <a:spcPts val="0"/>
                        </a:spcAft>
                        <a:buNone/>
                      </a:pPr>
                      <a:r>
                        <a:rPr b="1" lang="es" sz="1100"/>
                        <a:t>RF4</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El sistema debe ser capaz de dar respuesta al usuario en menos de 5 segundos.</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8800">
                <a:tc>
                  <a:txBody>
                    <a:bodyPr/>
                    <a:lstStyle/>
                    <a:p>
                      <a:pPr indent="0" lvl="0" marL="0" rtl="0" algn="l">
                        <a:lnSpc>
                          <a:spcPct val="90000"/>
                        </a:lnSpc>
                        <a:spcBef>
                          <a:spcPts val="0"/>
                        </a:spcBef>
                        <a:spcAft>
                          <a:spcPts val="0"/>
                        </a:spcAft>
                        <a:buNone/>
                      </a:pPr>
                      <a:r>
                        <a:rPr b="1" lang="es" sz="1100"/>
                        <a:t>RF5</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El sistema enviará alertas automáticas de error o información incorrecta.</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8800">
                <a:tc>
                  <a:txBody>
                    <a:bodyPr/>
                    <a:lstStyle/>
                    <a:p>
                      <a:pPr indent="0" lvl="0" marL="0" rtl="0" algn="l">
                        <a:lnSpc>
                          <a:spcPct val="90000"/>
                        </a:lnSpc>
                        <a:spcBef>
                          <a:spcPts val="0"/>
                        </a:spcBef>
                        <a:spcAft>
                          <a:spcPts val="0"/>
                        </a:spcAft>
                        <a:buNone/>
                      </a:pPr>
                      <a:r>
                        <a:rPr b="1" lang="es" sz="1100"/>
                        <a:t>RF6</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Se garantizarán las soluciones de problemas existentes por medio del administrador.</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4775">
                <a:tc>
                  <a:txBody>
                    <a:bodyPr/>
                    <a:lstStyle/>
                    <a:p>
                      <a:pPr indent="0" lvl="0" marL="0" rtl="0" algn="l">
                        <a:lnSpc>
                          <a:spcPct val="90000"/>
                        </a:lnSpc>
                        <a:spcBef>
                          <a:spcPts val="0"/>
                        </a:spcBef>
                        <a:spcAft>
                          <a:spcPts val="0"/>
                        </a:spcAft>
                        <a:buNone/>
                      </a:pPr>
                      <a:r>
                        <a:rPr b="1" lang="es" sz="1100"/>
                        <a:t>RF7</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b="1" lang="es" sz="1100"/>
                        <a:t>Requerimiento no funcional</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90000"/>
                        </a:lnSpc>
                        <a:spcBef>
                          <a:spcPts val="0"/>
                        </a:spcBef>
                        <a:spcAft>
                          <a:spcPts val="0"/>
                        </a:spcAft>
                        <a:buNone/>
                      </a:pPr>
                      <a:r>
                        <a:rPr lang="es" sz="1200"/>
                        <a:t>El sistema debe poseer una fiabilidad en el momento en que se haya realizado el registro del aprendiz.</a:t>
                      </a:r>
                      <a:endParaRPr sz="12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277" name="Google Shape;277;p37"/>
          <p:cNvSpPr txBox="1"/>
          <p:nvPr/>
        </p:nvSpPr>
        <p:spPr>
          <a:xfrm>
            <a:off x="0" y="0"/>
            <a:ext cx="3348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348050" y="240325"/>
            <a:ext cx="2664900" cy="1356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500">
                <a:solidFill>
                  <a:schemeClr val="lt1"/>
                </a:solidFill>
                <a:latin typeface="Nunito"/>
                <a:ea typeface="Nunito"/>
                <a:cs typeface="Nunito"/>
                <a:sym typeface="Nunito"/>
              </a:rPr>
              <a:t>Diagrama de</a:t>
            </a:r>
            <a:endParaRPr b="1" sz="2500">
              <a:solidFill>
                <a:schemeClr val="lt1"/>
              </a:solidFill>
              <a:latin typeface="Nunito"/>
              <a:ea typeface="Nunito"/>
              <a:cs typeface="Nunito"/>
              <a:sym typeface="Nunito"/>
            </a:endParaRPr>
          </a:p>
          <a:p>
            <a:pPr indent="0" lvl="0" marL="0" rtl="0" algn="l">
              <a:spcBef>
                <a:spcPts val="0"/>
              </a:spcBef>
              <a:spcAft>
                <a:spcPts val="0"/>
              </a:spcAft>
              <a:buNone/>
            </a:pPr>
            <a:r>
              <a:rPr b="1" lang="es" sz="2500">
                <a:solidFill>
                  <a:schemeClr val="lt1"/>
                </a:solidFill>
                <a:latin typeface="Nunito"/>
                <a:ea typeface="Nunito"/>
                <a:cs typeface="Nunito"/>
                <a:sym typeface="Nunito"/>
              </a:rPr>
              <a:t>casos de uso </a:t>
            </a:r>
            <a:endParaRPr b="1" sz="2500">
              <a:solidFill>
                <a:schemeClr val="lt1"/>
              </a:solidFill>
              <a:latin typeface="Nunito"/>
              <a:ea typeface="Nunito"/>
              <a:cs typeface="Nunito"/>
              <a:sym typeface="Nunito"/>
            </a:endParaRPr>
          </a:p>
        </p:txBody>
      </p:sp>
      <p:sp>
        <p:nvSpPr>
          <p:cNvPr id="283" name="Google Shape;283;p38"/>
          <p:cNvSpPr txBox="1"/>
          <p:nvPr/>
        </p:nvSpPr>
        <p:spPr>
          <a:xfrm>
            <a:off x="970100" y="4313750"/>
            <a:ext cx="187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84" name="Google Shape;284;p38"/>
          <p:cNvPicPr preferRelativeResize="0"/>
          <p:nvPr/>
        </p:nvPicPr>
        <p:blipFill rotWithShape="1">
          <a:blip r:embed="rId3">
            <a:alphaModFix/>
          </a:blip>
          <a:srcRect b="10293" l="0" r="0" t="967"/>
          <a:stretch/>
        </p:blipFill>
        <p:spPr>
          <a:xfrm>
            <a:off x="2666700" y="240325"/>
            <a:ext cx="5175803" cy="455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227275" y="192425"/>
            <a:ext cx="1897200" cy="19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a:t>
            </a:r>
            <a:endParaRPr/>
          </a:p>
          <a:p>
            <a:pPr indent="0" lvl="0" marL="0" rtl="0" algn="l">
              <a:spcBef>
                <a:spcPts val="0"/>
              </a:spcBef>
              <a:spcAft>
                <a:spcPts val="0"/>
              </a:spcAft>
              <a:buNone/>
            </a:pPr>
            <a:r>
              <a:rPr lang="es"/>
              <a:t> casos de </a:t>
            </a:r>
            <a:endParaRPr/>
          </a:p>
          <a:p>
            <a:pPr indent="0" lvl="0" marL="0" rtl="0" algn="l">
              <a:spcBef>
                <a:spcPts val="0"/>
              </a:spcBef>
              <a:spcAft>
                <a:spcPts val="0"/>
              </a:spcAft>
              <a:buNone/>
            </a:pPr>
            <a:r>
              <a:rPr lang="es"/>
              <a:t>uso </a:t>
            </a:r>
            <a:endParaRPr/>
          </a:p>
          <a:p>
            <a:pPr indent="0" lvl="0" marL="0" rtl="0" algn="l">
              <a:spcBef>
                <a:spcPts val="0"/>
              </a:spcBef>
              <a:spcAft>
                <a:spcPts val="0"/>
              </a:spcAft>
              <a:buNone/>
            </a:pPr>
            <a:r>
              <a:rPr lang="es"/>
              <a:t>extendido </a:t>
            </a:r>
            <a:endParaRPr/>
          </a:p>
        </p:txBody>
      </p:sp>
      <p:graphicFrame>
        <p:nvGraphicFramePr>
          <p:cNvPr id="290" name="Google Shape;290;p39"/>
          <p:cNvGraphicFramePr/>
          <p:nvPr/>
        </p:nvGraphicFramePr>
        <p:xfrm>
          <a:off x="4062000" y="1344950"/>
          <a:ext cx="3000000" cy="3000000"/>
        </p:xfrm>
        <a:graphic>
          <a:graphicData uri="http://schemas.openxmlformats.org/drawingml/2006/table">
            <a:tbl>
              <a:tblPr bandRow="1" firstRow="1">
                <a:noFill/>
                <a:tableStyleId>{B8C335CA-B8E2-495C-B4FF-60F394B2229B}</a:tableStyleId>
              </a:tblPr>
              <a:tblGrid>
                <a:gridCol w="595750"/>
                <a:gridCol w="1776100"/>
                <a:gridCol w="2093150"/>
              </a:tblGrid>
              <a:tr h="1529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305950">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Formulario para registrar el aprendiz</a:t>
                      </a:r>
                      <a:endParaRPr b="1" sz="1000"/>
                    </a:p>
                  </a:txBody>
                  <a:tcPr marT="0" marB="0" marR="73025" marL="73025"/>
                </a:tc>
              </a:tr>
              <a:tr h="45892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rPr b="1" lang="es" sz="1000"/>
                        <a:t>Ingresa nombre, apellido y documento del aprendiz a registrar.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305950">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rPr b="1" lang="es" sz="1000"/>
                        <a:t>Selecciona opción “Aceptar”</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305950">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mensaje: “Ingreso de aprendiz exitoso”</a:t>
                      </a:r>
                      <a:endParaRPr b="1" sz="1000"/>
                    </a:p>
                  </a:txBody>
                  <a:tcPr marT="0" marB="0" marR="73025" marL="73025"/>
                </a:tc>
              </a:tr>
            </a:tbl>
          </a:graphicData>
        </a:graphic>
      </p:graphicFrame>
      <p:graphicFrame>
        <p:nvGraphicFramePr>
          <p:cNvPr id="291" name="Google Shape;291;p39"/>
          <p:cNvGraphicFramePr/>
          <p:nvPr/>
        </p:nvGraphicFramePr>
        <p:xfrm>
          <a:off x="2198075" y="192413"/>
          <a:ext cx="3000000" cy="3000000"/>
        </p:xfrm>
        <a:graphic>
          <a:graphicData uri="http://schemas.openxmlformats.org/drawingml/2006/table">
            <a:tbl>
              <a:tblPr bandCol="1" bandRow="1">
                <a:noFill/>
                <a:tableStyleId>{88BCB3F3-ED5F-4C3B-98D3-0FFAF350C1EE}</a:tableStyleId>
              </a:tblPr>
              <a:tblGrid>
                <a:gridCol w="1396600"/>
                <a:gridCol w="382850"/>
                <a:gridCol w="4845100"/>
              </a:tblGrid>
              <a:tr h="20835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CU01</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77075">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Realizar registro de aprendiz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9922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t>
                      </a:r>
                      <a:endParaRPr sz="1000"/>
                    </a:p>
                  </a:txBody>
                  <a:tcPr marT="0" marB="0" marR="73025" marL="73025">
                    <a:lnT cap="flat" cmpd="sng" w="9525">
                      <a:solidFill>
                        <a:srgbClr val="000000"/>
                      </a:solidFill>
                      <a:prstDash val="solid"/>
                      <a:round/>
                      <a:headEnd len="sm" w="sm" type="none"/>
                      <a:tailEnd len="sm" w="sm" type="none"/>
                    </a:lnT>
                  </a:tcPr>
                </a:tc>
              </a:tr>
              <a:tr h="24375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debe hacer un registro en el sistema con toda su </a:t>
                      </a:r>
                      <a:r>
                        <a:rPr b="1" lang="es" sz="1000"/>
                        <a:t>información</a:t>
                      </a:r>
                      <a:r>
                        <a:rPr b="1" lang="es" sz="1000"/>
                        <a:t> </a:t>
                      </a:r>
                      <a:endParaRPr b="1" sz="1000"/>
                    </a:p>
                  </a:txBody>
                  <a:tcPr marT="0" marB="0" marR="73025" marL="73025"/>
                </a:tc>
              </a:tr>
              <a:tr h="324125">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permite verificar el registro del aprendiz con el escaneo del chip del carnet.</a:t>
                      </a:r>
                      <a:endParaRPr sz="1000"/>
                    </a:p>
                  </a:txBody>
                  <a:tcPr marT="0" marB="0" marR="73025" marL="73025"/>
                </a:tc>
              </a:tr>
              <a:tr h="199225">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3763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lang="es" sz="1000"/>
                        <a:t> No aplica.</a:t>
                      </a:r>
                      <a:endParaRPr sz="1000">
                        <a:solidFill>
                          <a:srgbClr val="A6A6A6"/>
                        </a:solidFill>
                      </a:endParaRPr>
                    </a:p>
                  </a:txBody>
                  <a:tcPr marT="0" marB="0" marR="73025" marL="73025"/>
                </a:tc>
              </a:tr>
              <a:tr h="53125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3.a. En el paso 3 del Flujo Normal, si el aprendiz no ha ingresado nombre,apellido y documento:</a:t>
                      </a:r>
                      <a:endParaRPr b="1" sz="1000"/>
                    </a:p>
                    <a:p>
                      <a:pPr indent="0" lvl="0" marL="0" rtl="0" algn="l">
                        <a:spcBef>
                          <a:spcPts val="0"/>
                        </a:spcBef>
                        <a:spcAft>
                          <a:spcPts val="0"/>
                        </a:spcAft>
                        <a:buNone/>
                      </a:pPr>
                      <a:r>
                        <a:rPr lang="es" sz="1000"/>
                        <a:t>3.a.1.  El Sistema muestra los respectivos mensajes de invalidación.</a:t>
                      </a:r>
                      <a:endParaRPr sz="1000">
                        <a:solidFill>
                          <a:srgbClr val="A6A6A6"/>
                        </a:solidFill>
                      </a:endParaRPr>
                    </a:p>
                  </a:txBody>
                  <a:tcPr marT="0" marB="0" marR="73025" marL="73025"/>
                </a:tc>
              </a:tr>
              <a:tr h="35415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354150">
                <a:tc gridSpan="2">
                  <a:txBody>
                    <a:bodyPr/>
                    <a:lstStyle/>
                    <a:p>
                      <a:pPr indent="0" lvl="0" marL="0" rtl="0" algn="r">
                        <a:spcBef>
                          <a:spcPts val="0"/>
                        </a:spcBef>
                        <a:spcAft>
                          <a:spcPts val="0"/>
                        </a:spcAft>
                        <a:buNone/>
                      </a:pPr>
                      <a:r>
                        <a:rPr b="1" lang="es" sz="1100"/>
                        <a:t>Frecuencia de Uso:</a:t>
                      </a:r>
                      <a:endParaRPr b="1" sz="1100"/>
                    </a:p>
                  </a:txBody>
                  <a:tcPr marT="0" marB="0" marR="73025" marL="73025"/>
                </a:tc>
                <a:tc hMerge="1"/>
                <a:tc>
                  <a:txBody>
                    <a:bodyPr/>
                    <a:lstStyle/>
                    <a:p>
                      <a:pPr indent="0" lvl="0" marL="0" rtl="0" algn="l">
                        <a:spcBef>
                          <a:spcPts val="0"/>
                        </a:spcBef>
                        <a:spcAft>
                          <a:spcPts val="0"/>
                        </a:spcAft>
                        <a:buNone/>
                      </a:pPr>
                      <a:r>
                        <a:rPr lang="es" sz="1000"/>
                        <a:t>Una sola vez  por aprendiz en todo el sistema.</a:t>
                      </a:r>
                      <a:endParaRPr sz="1000"/>
                    </a:p>
                    <a:p>
                      <a:pPr indent="0" lvl="0" marL="0" rtl="0" algn="l">
                        <a:spcBef>
                          <a:spcPts val="0"/>
                        </a:spcBef>
                        <a:spcAft>
                          <a:spcPts val="0"/>
                        </a:spcAft>
                        <a:buNone/>
                      </a:pPr>
                      <a:r>
                        <a:t/>
                      </a:r>
                      <a:endParaRPr sz="1000"/>
                    </a:p>
                  </a:txBody>
                  <a:tcPr marT="0" marB="0" marR="73025" marL="73025"/>
                </a:tc>
              </a:tr>
              <a:tr h="398425">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p>
                  </a:txBody>
                  <a:tcPr marT="0" marB="0" marR="73025" marL="730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aphicFrame>
        <p:nvGraphicFramePr>
          <p:cNvPr id="296" name="Google Shape;296;p40"/>
          <p:cNvGraphicFramePr/>
          <p:nvPr/>
        </p:nvGraphicFramePr>
        <p:xfrm>
          <a:off x="3248400" y="2021850"/>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interfaz de la </a:t>
                      </a:r>
                      <a:r>
                        <a:rPr lang="es" sz="1000"/>
                        <a:t>información</a:t>
                      </a:r>
                      <a:r>
                        <a:rPr b="1" lang="es" sz="1000"/>
                        <a:t> solicitada a guardar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rPr b="1" lang="es" sz="1000"/>
                        <a:t>revisar </a:t>
                      </a:r>
                      <a:r>
                        <a:rPr lang="es" sz="1000"/>
                        <a:t>información</a:t>
                      </a:r>
                      <a:r>
                        <a:rPr b="1" lang="es" sz="1000"/>
                        <a:t> inscrita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rPr b="1" lang="es" sz="1000"/>
                        <a:t>Selecciona la opción “Aceptar”.</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rPr b="1" lang="es" sz="1000"/>
                        <a:t>.</a:t>
                      </a:r>
                      <a:endParaRPr b="1" sz="1000"/>
                    </a:p>
                  </a:txBody>
                  <a:tcPr marT="0" marB="0" marR="73025" marL="73025"/>
                </a:tc>
                <a:tc>
                  <a:txBody>
                    <a:bodyPr/>
                    <a:lstStyle/>
                    <a:p>
                      <a:pPr indent="0" lvl="0" marL="0" rtl="0" algn="l">
                        <a:spcBef>
                          <a:spcPts val="0"/>
                        </a:spcBef>
                        <a:spcAft>
                          <a:spcPts val="0"/>
                        </a:spcAft>
                        <a:buNone/>
                      </a:pPr>
                      <a:r>
                        <a:rPr b="1" lang="es" sz="1000"/>
                        <a:t>Muestra los datos almacenados correctamente.</a:t>
                      </a:r>
                      <a:endParaRPr b="1" sz="1000"/>
                    </a:p>
                  </a:txBody>
                  <a:tcPr marT="0" marB="0" marR="73025" marL="73025"/>
                </a:tc>
              </a:tr>
            </a:tbl>
          </a:graphicData>
        </a:graphic>
      </p:graphicFrame>
      <p:graphicFrame>
        <p:nvGraphicFramePr>
          <p:cNvPr id="297" name="Google Shape;297;p40"/>
          <p:cNvGraphicFramePr/>
          <p:nvPr/>
        </p:nvGraphicFramePr>
        <p:xfrm>
          <a:off x="1256063" y="374538"/>
          <a:ext cx="3000000" cy="3000000"/>
        </p:xfrm>
        <a:graphic>
          <a:graphicData uri="http://schemas.openxmlformats.org/drawingml/2006/table">
            <a:tbl>
              <a:tblPr bandCol="1" bandRow="1">
                <a:noFill/>
                <a:tableStyleId>{88BCB3F3-ED5F-4C3B-98D3-0FFAF350C1EE}</a:tableStyleId>
              </a:tblPr>
              <a:tblGrid>
                <a:gridCol w="1455800"/>
                <a:gridCol w="382850"/>
                <a:gridCol w="5050425"/>
              </a:tblGrid>
              <a:tr h="2029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CU02</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029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Guardar datos de registro  del aprendiz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2825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t>
                      </a:r>
                      <a:endParaRPr sz="1000"/>
                    </a:p>
                  </a:txBody>
                  <a:tcPr marT="0" marB="0" marR="73025" marL="73025">
                    <a:lnT cap="flat" cmpd="sng" w="9525">
                      <a:solidFill>
                        <a:srgbClr val="000000"/>
                      </a:solidFill>
                      <a:prstDash val="solid"/>
                      <a:round/>
                      <a:headEnd len="sm" w="sm" type="none"/>
                      <a:tailEnd len="sm" w="sm" type="none"/>
                    </a:lnT>
                  </a:tcPr>
                </a:tc>
              </a:tr>
              <a:tr h="4911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a:t>
                      </a:r>
                      <a:r>
                        <a:rPr b="1" lang="es" sz="1000"/>
                        <a:t>debe</a:t>
                      </a:r>
                      <a:r>
                        <a:rPr b="1" lang="es" sz="1000"/>
                        <a:t> ingresar su </a:t>
                      </a:r>
                      <a:r>
                        <a:rPr b="1" lang="es" sz="1000"/>
                        <a:t>información</a:t>
                      </a:r>
                      <a:r>
                        <a:rPr b="1" lang="es" sz="1000"/>
                        <a:t> previamente.</a:t>
                      </a:r>
                      <a:endParaRPr b="1" sz="1000"/>
                    </a:p>
                  </a:txBody>
                  <a:tcPr marT="0" marB="0" marR="73025" marL="73025"/>
                </a:tc>
              </a:tr>
              <a:tr h="4633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debió mostrar la </a:t>
                      </a:r>
                      <a:r>
                        <a:rPr b="1" lang="es" sz="1000"/>
                        <a:t>información</a:t>
                      </a:r>
                      <a:r>
                        <a:rPr b="1" lang="es" sz="1000"/>
                        <a:t> digitada por el aprendiz para guardarla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0" marB="0" marR="73025" marL="73025"/>
                </a:tc>
              </a:tr>
              <a:tr h="1367525">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38465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 si  no esta bien la </a:t>
                      </a:r>
                      <a:r>
                        <a:rPr b="1" lang="es" sz="1000"/>
                        <a:t>información</a:t>
                      </a:r>
                      <a:r>
                        <a:rPr b="1" lang="es" sz="1000"/>
                        <a:t>:</a:t>
                      </a:r>
                      <a:endParaRPr b="1" sz="1000"/>
                    </a:p>
                    <a:p>
                      <a:pPr indent="-292100" lvl="0" marL="228600" rtl="0" algn="l">
                        <a:spcBef>
                          <a:spcPts val="0"/>
                        </a:spcBef>
                        <a:spcAft>
                          <a:spcPts val="0"/>
                        </a:spcAft>
                        <a:buSzPts val="1000"/>
                        <a:buAutoNum type="arabicPeriod"/>
                      </a:pPr>
                      <a:r>
                        <a:rPr lang="es" sz="1000"/>
                        <a:t>Sistema muestra mensaje </a:t>
                      </a:r>
                      <a:r>
                        <a:rPr b="1" lang="es" sz="1000"/>
                        <a:t>“cancelar y corregir  ”.</a:t>
                      </a:r>
                      <a:r>
                        <a:rPr lang="es" sz="1000">
                          <a:solidFill>
                            <a:srgbClr val="A6A6A6"/>
                          </a:solidFill>
                        </a:rPr>
                        <a:t> </a:t>
                      </a:r>
                      <a:endParaRPr sz="1000">
                        <a:solidFill>
                          <a:srgbClr val="A6A6A6"/>
                        </a:solidFill>
                      </a:endParaRPr>
                    </a:p>
                  </a:txBody>
                  <a:tcPr marT="0" marB="0" marR="73025" marL="73025"/>
                </a:tc>
              </a:tr>
              <a:tr h="243775">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solidFill>
                          <a:srgbClr val="A6A6A6"/>
                        </a:solidFill>
                      </a:endParaRPr>
                    </a:p>
                  </a:txBody>
                  <a:tcPr marT="0" marB="0" marR="73025" marL="73025"/>
                </a:tc>
              </a:tr>
              <a:tr h="2184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3480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día,pero una sola vez por aprendiz </a:t>
                      </a:r>
                      <a:endParaRPr sz="1000"/>
                    </a:p>
                  </a:txBody>
                  <a:tcPr marT="0" marB="0" marR="73025" marL="73025"/>
                </a:tc>
              </a:tr>
              <a:tr h="239525">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graphicFrame>
        <p:nvGraphicFramePr>
          <p:cNvPr id="302" name="Google Shape;302;p41"/>
          <p:cNvGraphicFramePr/>
          <p:nvPr/>
        </p:nvGraphicFramePr>
        <p:xfrm>
          <a:off x="3322350" y="2054713"/>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interfaz de datos almacenados.</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rPr b="1" lang="es" sz="1000"/>
                        <a:t>observa la informaciòn guardada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Cierre de registro de aprendiz </a:t>
                      </a:r>
                      <a:endParaRPr b="1" sz="1000"/>
                    </a:p>
                  </a:txBody>
                  <a:tcPr marT="0" marB="0" marR="73025" marL="73025"/>
                </a:tc>
              </a:tr>
            </a:tbl>
          </a:graphicData>
        </a:graphic>
      </p:graphicFrame>
      <p:graphicFrame>
        <p:nvGraphicFramePr>
          <p:cNvPr id="303" name="Google Shape;303;p41"/>
          <p:cNvGraphicFramePr/>
          <p:nvPr/>
        </p:nvGraphicFramePr>
        <p:xfrm>
          <a:off x="1610450" y="265963"/>
          <a:ext cx="3000000" cy="3000000"/>
        </p:xfrm>
        <a:graphic>
          <a:graphicData uri="http://schemas.openxmlformats.org/drawingml/2006/table">
            <a:tbl>
              <a:tblPr bandCol="1" bandRow="1">
                <a:noFill/>
                <a:tableStyleId>{88BCB3F3-ED5F-4C3B-98D3-0FFAF350C1EE}</a:tableStyleId>
              </a:tblPr>
              <a:tblGrid>
                <a:gridCol w="1329050"/>
                <a:gridCol w="382850"/>
                <a:gridCol w="4610725"/>
              </a:tblGrid>
              <a:tr h="2578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CU03</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578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Observar la </a:t>
                      </a:r>
                      <a:r>
                        <a:rPr b="1" lang="es" sz="1000">
                          <a:solidFill>
                            <a:srgbClr val="17365D"/>
                          </a:solidFill>
                        </a:rPr>
                        <a:t>información</a:t>
                      </a:r>
                      <a:r>
                        <a:rPr b="1" lang="es" sz="1000">
                          <a:solidFill>
                            <a:srgbClr val="17365D"/>
                          </a:solidFill>
                        </a:rPr>
                        <a:t> ingresada</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8997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 </a:t>
                      </a:r>
                      <a:endParaRPr sz="1000"/>
                    </a:p>
                  </a:txBody>
                  <a:tcPr marT="0" marB="0" marR="73025" marL="73025">
                    <a:lnT cap="flat" cmpd="sng" w="9525">
                      <a:solidFill>
                        <a:srgbClr val="000000"/>
                      </a:solidFill>
                      <a:prstDash val="solid"/>
                      <a:round/>
                      <a:headEnd len="sm" w="sm" type="none"/>
                      <a:tailEnd len="sm" w="sm" type="none"/>
                    </a:lnT>
                  </a:tcPr>
                </a:tc>
              </a:tr>
              <a:tr h="62400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a:t>
                      </a:r>
                      <a:r>
                        <a:rPr b="1" lang="es" sz="1000"/>
                        <a:t>debe</a:t>
                      </a:r>
                      <a:r>
                        <a:rPr b="1" lang="es" sz="1000"/>
                        <a:t> ingresar su </a:t>
                      </a:r>
                      <a:r>
                        <a:rPr b="1" lang="es" sz="1000"/>
                        <a:t>información</a:t>
                      </a:r>
                      <a:r>
                        <a:rPr b="1" lang="es" sz="1000"/>
                        <a:t> previamente al sistema.</a:t>
                      </a:r>
                      <a:endParaRPr b="1" sz="1000"/>
                    </a:p>
                  </a:txBody>
                  <a:tcPr marT="0" marB="0" marR="73025" marL="73025"/>
                </a:tc>
              </a:tr>
              <a:tr h="2794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mostrar la informaciòn digitada por el aprendiz   .</a:t>
                      </a:r>
                      <a:endParaRPr sz="1000"/>
                    </a:p>
                  </a:txBody>
                  <a:tcPr marT="0" marB="0" marR="73025" marL="73025"/>
                </a:tc>
              </a:tr>
              <a:tr h="99265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35155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289975">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solidFill>
                          <a:srgbClr val="A6A6A6"/>
                        </a:solidFill>
                      </a:endParaRPr>
                    </a:p>
                  </a:txBody>
                  <a:tcPr marT="0" marB="0" marR="73025" marL="73025"/>
                </a:tc>
              </a:tr>
              <a:tr h="33087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37225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como (</a:t>
                      </a:r>
                      <a:r>
                        <a:rPr lang="es" sz="1000"/>
                        <a:t>mínimo</a:t>
                      </a:r>
                      <a:r>
                        <a:rPr lang="es" sz="1000"/>
                        <a:t> ) 1 sola vez por cada aprendiz registrado </a:t>
                      </a:r>
                      <a:endParaRPr sz="1000"/>
                    </a:p>
                  </a:txBody>
                  <a:tcPr marT="0" marB="0" marR="73025" marL="73025"/>
                </a:tc>
              </a:tr>
              <a:tr h="386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p>
                  </a:txBody>
                  <a:tcPr marT="0" marB="0" marR="73025" marL="730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Objetivo General </a:t>
            </a:r>
            <a:endParaRPr b="1"/>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Arial"/>
              <a:buChar char="❏"/>
            </a:pPr>
            <a:r>
              <a:rPr lang="es" sz="1700">
                <a:latin typeface="Arial"/>
                <a:ea typeface="Arial"/>
                <a:cs typeface="Arial"/>
                <a:sym typeface="Arial"/>
              </a:rPr>
              <a:t>Desarrollar un sistema de información que permite llevar un control de acceso de las fichas </a:t>
            </a:r>
            <a:r>
              <a:rPr lang="es" sz="1700">
                <a:latin typeface="Arial"/>
                <a:ea typeface="Arial"/>
                <a:cs typeface="Arial"/>
                <a:sym typeface="Arial"/>
              </a:rPr>
              <a:t>técnicas</a:t>
            </a:r>
            <a:r>
              <a:rPr lang="es" sz="1700">
                <a:latin typeface="Arial"/>
                <a:ea typeface="Arial"/>
                <a:cs typeface="Arial"/>
                <a:sym typeface="Arial"/>
              </a:rPr>
              <a:t> del Centro de Electricidad, Electrónica y Telecomunicaciones (CEET),por medio de un scanner de chip. </a:t>
            </a:r>
            <a:endParaRPr sz="17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aphicFrame>
        <p:nvGraphicFramePr>
          <p:cNvPr id="308" name="Google Shape;308;p42"/>
          <p:cNvGraphicFramePr/>
          <p:nvPr/>
        </p:nvGraphicFramePr>
        <p:xfrm>
          <a:off x="3263025" y="1893275"/>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Muestra el carnet.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Escaneo del chip.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Relaciòn de la informaciòn digitada, con el aprendiz.</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Validaciòn de ingreso</a:t>
                      </a:r>
                      <a:endParaRPr b="1" sz="1000"/>
                    </a:p>
                  </a:txBody>
                  <a:tcPr marT="0" marB="0" marR="73025" marL="73025"/>
                </a:tc>
              </a:tr>
            </a:tbl>
          </a:graphicData>
        </a:graphic>
      </p:graphicFrame>
      <p:graphicFrame>
        <p:nvGraphicFramePr>
          <p:cNvPr id="309" name="Google Shape;309;p42"/>
          <p:cNvGraphicFramePr/>
          <p:nvPr/>
        </p:nvGraphicFramePr>
        <p:xfrm>
          <a:off x="1551125" y="307975"/>
          <a:ext cx="3000000" cy="3000000"/>
        </p:xfrm>
        <a:graphic>
          <a:graphicData uri="http://schemas.openxmlformats.org/drawingml/2006/table">
            <a:tbl>
              <a:tblPr bandCol="1" bandRow="1">
                <a:noFill/>
                <a:tableStyleId>{88BCB3F3-ED5F-4C3B-98D3-0FFAF350C1EE}</a:tableStyleId>
              </a:tblPr>
              <a:tblGrid>
                <a:gridCol w="1329050"/>
                <a:gridCol w="382850"/>
                <a:gridCol w="4610725"/>
              </a:tblGrid>
              <a:tr h="225275">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CU04</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25275">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Escanear el chip</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5342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aprendiz,administrador </a:t>
                      </a:r>
                      <a:endParaRPr sz="1000"/>
                    </a:p>
                  </a:txBody>
                  <a:tcPr marT="0" marB="0" marR="73025" marL="73025">
                    <a:lnT cap="flat" cmpd="sng" w="9525">
                      <a:solidFill>
                        <a:srgbClr val="000000"/>
                      </a:solidFill>
                      <a:prstDash val="solid"/>
                      <a:round/>
                      <a:headEnd len="sm" w="sm" type="none"/>
                      <a:tailEnd len="sm" w="sm" type="none"/>
                    </a:lnT>
                  </a:tcPr>
                </a:tc>
              </a:tr>
              <a:tr h="36730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a:t>
                      </a:r>
                      <a:r>
                        <a:rPr b="1" lang="es" sz="1000"/>
                        <a:t>debe</a:t>
                      </a:r>
                      <a:r>
                        <a:rPr b="1" lang="es" sz="1000"/>
                        <a:t> autenticarse en sistema como administrador de manera correcta.</a:t>
                      </a:r>
                      <a:endParaRPr b="1" sz="1000"/>
                    </a:p>
                  </a:txBody>
                  <a:tcPr marT="0" marB="0" marR="73025" marL="73025"/>
                </a:tc>
              </a:tr>
              <a:tr h="377925">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escanear el chip y relacionarlo con la </a:t>
                      </a:r>
                      <a:r>
                        <a:rPr b="1" lang="es" sz="1000"/>
                        <a:t>información</a:t>
                      </a:r>
                      <a:r>
                        <a:rPr b="1" lang="es" sz="1000"/>
                        <a:t> de aprendiz de manera correcta,segun la informacion guardada.</a:t>
                      </a:r>
                      <a:endParaRPr sz="1000"/>
                    </a:p>
                  </a:txBody>
                  <a:tcPr marT="0" marB="0" marR="73025" marL="73025"/>
                </a:tc>
              </a:tr>
              <a:tr h="253425">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280875">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No aplica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45055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1a.En el paso 1 del flujo normal,si el aprendiz no portar el carnet :</a:t>
                      </a:r>
                      <a:endParaRPr b="1" sz="1000"/>
                    </a:p>
                    <a:p>
                      <a:pPr indent="0" lvl="0" marL="0" rtl="0" algn="l">
                        <a:spcBef>
                          <a:spcPts val="0"/>
                        </a:spcBef>
                        <a:spcAft>
                          <a:spcPts val="0"/>
                        </a:spcAft>
                        <a:buNone/>
                      </a:pPr>
                      <a:r>
                        <a:rPr b="1" lang="es" sz="1000"/>
                        <a:t>  el sistema :no permite el ingreso al centro </a:t>
                      </a:r>
                      <a:endParaRPr sz="1000">
                        <a:solidFill>
                          <a:srgbClr val="A6A6A6"/>
                        </a:solidFill>
                      </a:endParaRPr>
                    </a:p>
                  </a:txBody>
                  <a:tcPr marT="0" marB="0" marR="73025" marL="73025"/>
                </a:tc>
              </a:tr>
              <a:tr h="24282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338725">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a:t>
                      </a:r>
                      <a:endParaRPr sz="1000"/>
                    </a:p>
                  </a:txBody>
                  <a:tcPr marT="0" marB="0" marR="73025" marL="73025"/>
                </a:tc>
              </a:tr>
              <a:tr h="3486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Es importante que el aprendiz porte su carnet para permitir su ingreso .</a:t>
                      </a:r>
                      <a:endParaRPr sz="1000"/>
                    </a:p>
                  </a:txBody>
                  <a:tcPr marT="0" marB="0" marR="73025" marL="730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aphicFrame>
        <p:nvGraphicFramePr>
          <p:cNvPr id="314" name="Google Shape;314;p43"/>
          <p:cNvGraphicFramePr/>
          <p:nvPr/>
        </p:nvGraphicFramePr>
        <p:xfrm>
          <a:off x="3144150" y="1932850"/>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Entregar el carnet</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Escanea el chip,verifica </a:t>
                      </a:r>
                      <a:r>
                        <a:rPr lang="es" sz="1000"/>
                        <a:t>información</a:t>
                      </a:r>
                      <a:r>
                        <a:rPr b="1" lang="es" sz="1000"/>
                        <a:t> con la del sìstema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Observa si el que lo porta es el dueño </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ingreso al centro </a:t>
                      </a:r>
                      <a:endParaRPr b="1" sz="1000"/>
                    </a:p>
                  </a:txBody>
                  <a:tcPr marT="0" marB="0" marR="73025" marL="73025"/>
                </a:tc>
              </a:tr>
            </a:tbl>
          </a:graphicData>
        </a:graphic>
      </p:graphicFrame>
      <p:graphicFrame>
        <p:nvGraphicFramePr>
          <p:cNvPr id="315" name="Google Shape;315;p43"/>
          <p:cNvGraphicFramePr/>
          <p:nvPr/>
        </p:nvGraphicFramePr>
        <p:xfrm>
          <a:off x="1432250" y="209600"/>
          <a:ext cx="3000000" cy="3000000"/>
        </p:xfrm>
        <a:graphic>
          <a:graphicData uri="http://schemas.openxmlformats.org/drawingml/2006/table">
            <a:tbl>
              <a:tblPr bandCol="1" bandRow="1">
                <a:noFill/>
                <a:tableStyleId>{88BCB3F3-ED5F-4C3B-98D3-0FFAF350C1EE}</a:tableStyleId>
              </a:tblPr>
              <a:tblGrid>
                <a:gridCol w="1329050"/>
                <a:gridCol w="382850"/>
                <a:gridCol w="4610725"/>
              </a:tblGrid>
              <a:tr h="1796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CU05</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796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Autenticidad del carnet</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0202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aprendiz,administrador </a:t>
                      </a:r>
                      <a:endParaRPr sz="1000"/>
                    </a:p>
                  </a:txBody>
                  <a:tcPr marT="0" marB="0" marR="73025" marL="73025">
                    <a:lnT cap="flat" cmpd="sng" w="9525">
                      <a:solidFill>
                        <a:srgbClr val="000000"/>
                      </a:solidFill>
                      <a:prstDash val="solid"/>
                      <a:round/>
                      <a:headEnd len="sm" w="sm" type="none"/>
                      <a:tailEnd len="sm" w="sm" type="none"/>
                    </a:lnT>
                  </a:tcPr>
                </a:tc>
              </a:tr>
              <a:tr h="43475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a:t>
                      </a:r>
                      <a:r>
                        <a:rPr b="1" lang="es" sz="1000"/>
                        <a:t>debe</a:t>
                      </a:r>
                      <a:r>
                        <a:rPr b="1" lang="es" sz="1000"/>
                        <a:t> autenticarse en sistema como administrador de manera correcta.</a:t>
                      </a:r>
                      <a:endParaRPr b="1" sz="1000"/>
                    </a:p>
                  </a:txBody>
                  <a:tcPr marT="0" marB="0" marR="73025" marL="73025"/>
                </a:tc>
              </a:tr>
              <a:tr h="653225">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escanear el chip para observar su autenticaciòn  y relacionarlo con la informacion de aprendiz de manera correcta,segun la informacion guardada  .</a:t>
                      </a:r>
                      <a:endParaRPr sz="1000"/>
                    </a:p>
                  </a:txBody>
                  <a:tcPr marT="0" marB="0" marR="73025" marL="73025"/>
                </a:tc>
              </a:tr>
              <a:tr h="12572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5388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Normal,si el carnet no es de quien lo porta </a:t>
                      </a:r>
                      <a:endParaRPr b="1" sz="1000"/>
                    </a:p>
                    <a:p>
                      <a:pPr indent="0" lvl="0" marL="0" rtl="0" algn="l">
                        <a:spcBef>
                          <a:spcPts val="0"/>
                        </a:spcBef>
                        <a:spcAft>
                          <a:spcPts val="0"/>
                        </a:spcAft>
                        <a:buNone/>
                      </a:pPr>
                      <a:r>
                        <a:rPr b="1" lang="es" sz="1000"/>
                        <a:t>2 No se permite el ingreso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247375">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20202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4041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4041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aphicFrame>
        <p:nvGraphicFramePr>
          <p:cNvPr id="320" name="Google Shape;320;p44"/>
          <p:cNvGraphicFramePr/>
          <p:nvPr/>
        </p:nvGraphicFramePr>
        <p:xfrm>
          <a:off x="3056050" y="1781375"/>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Administrador</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Registro almacenado del aprendiz</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Genera un orden, segùn codigo,  apellidos y nombres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Continùa el proceso con otros aprendices </a:t>
                      </a:r>
                      <a:endParaRPr b="1" sz="1000"/>
                    </a:p>
                  </a:txBody>
                  <a:tcPr marT="0" marB="0" marR="73025" marL="73025"/>
                </a:tc>
              </a:tr>
            </a:tbl>
          </a:graphicData>
        </a:graphic>
      </p:graphicFrame>
      <p:graphicFrame>
        <p:nvGraphicFramePr>
          <p:cNvPr id="321" name="Google Shape;321;p44"/>
          <p:cNvGraphicFramePr/>
          <p:nvPr/>
        </p:nvGraphicFramePr>
        <p:xfrm>
          <a:off x="1344150" y="251825"/>
          <a:ext cx="3000000" cy="3000000"/>
        </p:xfrm>
        <a:graphic>
          <a:graphicData uri="http://schemas.openxmlformats.org/drawingml/2006/table">
            <a:tbl>
              <a:tblPr bandCol="1" bandRow="1">
                <a:noFill/>
                <a:tableStyleId>{88BCB3F3-ED5F-4C3B-98D3-0FFAF350C1EE}</a:tableStyleId>
              </a:tblPr>
              <a:tblGrid>
                <a:gridCol w="1329050"/>
                <a:gridCol w="382850"/>
                <a:gridCol w="4610725"/>
              </a:tblGrid>
              <a:tr h="1894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CU06</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894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Orden numèrico y alfabètico</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1307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 </a:t>
                      </a:r>
                      <a:endParaRPr sz="1000"/>
                    </a:p>
                  </a:txBody>
                  <a:tcPr marT="0" marB="0" marR="73025" marL="73025">
                    <a:lnT cap="flat" cmpd="sng" w="9525">
                      <a:solidFill>
                        <a:srgbClr val="000000"/>
                      </a:solidFill>
                      <a:prstDash val="solid"/>
                      <a:round/>
                      <a:headEnd len="sm" w="sm" type="none"/>
                      <a:tailEnd len="sm" w="sm" type="none"/>
                    </a:lnT>
                  </a:tcPr>
                </a:tc>
              </a:tr>
              <a:tr h="4585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a:t>
                      </a:r>
                      <a:r>
                        <a:rPr b="1" lang="es" sz="1000"/>
                        <a:t>debe</a:t>
                      </a:r>
                      <a:r>
                        <a:rPr b="1" lang="es" sz="1000"/>
                        <a:t> autenticarse en sistema como administrador de manera correcta.</a:t>
                      </a:r>
                      <a:endParaRPr b="1" sz="1000"/>
                    </a:p>
                  </a:txBody>
                  <a:tcPr marT="0" marB="0" marR="73025" marL="73025"/>
                </a:tc>
              </a:tr>
              <a:tr h="431425">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generar un orden </a:t>
                      </a:r>
                      <a:r>
                        <a:rPr b="1" lang="es" sz="1000"/>
                        <a:t>numérico</a:t>
                      </a:r>
                      <a:r>
                        <a:rPr b="1" lang="es" sz="1000"/>
                        <a:t> y </a:t>
                      </a:r>
                      <a:r>
                        <a:rPr b="1" lang="es" sz="1000"/>
                        <a:t>alfabético</a:t>
                      </a:r>
                      <a:r>
                        <a:rPr b="1" lang="es" sz="1000"/>
                        <a:t> de cada registro de aprendiz .</a:t>
                      </a:r>
                      <a:endParaRPr sz="1000"/>
                    </a:p>
                  </a:txBody>
                  <a:tcPr marT="0" marB="0" marR="73025" marL="73025"/>
                </a:tc>
              </a:tr>
              <a:tr h="1117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545425">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2a. En el paso 2 del Flujo Normal,si los datos </a:t>
                      </a:r>
                      <a:r>
                        <a:rPr b="1" lang="es" sz="1000"/>
                        <a:t>están</a:t>
                      </a:r>
                      <a:r>
                        <a:rPr b="1" lang="es" sz="1000"/>
                        <a:t> ingresados en desorden </a:t>
                      </a:r>
                      <a:endParaRPr b="1" sz="1000"/>
                    </a:p>
                    <a:p>
                      <a:pPr indent="0" lvl="0" marL="0" rtl="0" algn="l">
                        <a:spcBef>
                          <a:spcPts val="0"/>
                        </a:spcBef>
                        <a:spcAft>
                          <a:spcPts val="0"/>
                        </a:spcAft>
                        <a:buNone/>
                      </a:pPr>
                      <a:r>
                        <a:rPr b="1" lang="es" sz="1000"/>
                        <a:t>2 No se </a:t>
                      </a:r>
                      <a:r>
                        <a:rPr b="1" lang="es" sz="1000"/>
                        <a:t>llevará</a:t>
                      </a:r>
                      <a:r>
                        <a:rPr b="1" lang="es" sz="1000"/>
                        <a:t> a cabo un buen funcionamiento del orden de los registros.  </a:t>
                      </a:r>
                      <a:r>
                        <a:rPr lang="es" sz="1000">
                          <a:solidFill>
                            <a:srgbClr val="A6A6A6"/>
                          </a:solidFill>
                        </a:rPr>
                        <a:t> </a:t>
                      </a:r>
                      <a:endParaRPr sz="1000">
                        <a:solidFill>
                          <a:srgbClr val="A6A6A6"/>
                        </a:solidFill>
                      </a:endParaRPr>
                    </a:p>
                  </a:txBody>
                  <a:tcPr marT="0" marB="0" marR="73025" marL="73025"/>
                </a:tc>
              </a:tr>
              <a:tr h="25735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22607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35925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426175">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Tener en cuenta la </a:t>
                      </a:r>
                      <a:r>
                        <a:rPr lang="es" sz="1000"/>
                        <a:t>información</a:t>
                      </a:r>
                      <a:r>
                        <a:rPr lang="es" sz="1000"/>
                        <a:t> almacena (Correcta)</a:t>
                      </a:r>
                      <a:endParaRPr sz="1000"/>
                    </a:p>
                  </a:txBody>
                  <a:tcPr marT="0" marB="0" marR="73025" marL="730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45"/>
          <p:cNvGraphicFramePr/>
          <p:nvPr/>
        </p:nvGraphicFramePr>
        <p:xfrm>
          <a:off x="2982475" y="1616325"/>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Administrador</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Informaciòn guardada del registro.</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Generar un orden numèrico y alfabètico de todo los registros.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Llevar un control de la informaciòn</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acceso de esta </a:t>
                      </a:r>
                      <a:r>
                        <a:rPr lang="es" sz="1000"/>
                        <a:t>información</a:t>
                      </a:r>
                      <a:r>
                        <a:rPr b="1" lang="es" sz="1000"/>
                        <a:t> a quien la requiera. </a:t>
                      </a:r>
                      <a:endParaRPr b="1" sz="1000"/>
                    </a:p>
                  </a:txBody>
                  <a:tcPr marT="0" marB="0" marR="73025" marL="73025"/>
                </a:tc>
              </a:tr>
            </a:tbl>
          </a:graphicData>
        </a:graphic>
      </p:graphicFrame>
      <p:graphicFrame>
        <p:nvGraphicFramePr>
          <p:cNvPr id="327" name="Google Shape;327;p45"/>
          <p:cNvGraphicFramePr/>
          <p:nvPr/>
        </p:nvGraphicFramePr>
        <p:xfrm>
          <a:off x="1313700" y="238750"/>
          <a:ext cx="3000000" cy="3000000"/>
        </p:xfrm>
        <a:graphic>
          <a:graphicData uri="http://schemas.openxmlformats.org/drawingml/2006/table">
            <a:tbl>
              <a:tblPr bandCol="1" bandRow="1">
                <a:noFill/>
                <a:tableStyleId>{88BCB3F3-ED5F-4C3B-98D3-0FFAF350C1EE}</a:tableStyleId>
              </a:tblPr>
              <a:tblGrid>
                <a:gridCol w="1329050"/>
                <a:gridCol w="339725"/>
                <a:gridCol w="4610725"/>
              </a:tblGrid>
              <a:tr h="149225">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CU07</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Acceder a la  informaciòn</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 </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a:t>
                      </a:r>
                      <a:r>
                        <a:rPr b="1" lang="es" sz="1000"/>
                        <a:t>debe</a:t>
                      </a:r>
                      <a:r>
                        <a:rPr b="1" lang="es" sz="1000"/>
                        <a:t> autenticarse en sistema como administrador de manera correcta.</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permitir el acceso a esta </a:t>
                      </a:r>
                      <a:r>
                        <a:rPr b="1" lang="es" sz="1000"/>
                        <a:t>información</a:t>
                      </a:r>
                      <a:r>
                        <a:rPr b="1" lang="es" sz="1000"/>
                        <a:t> por la persona que lo requiera.</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Normal,si no se tiene un control de la informaciòn. </a:t>
                      </a:r>
                      <a:endParaRPr b="1" sz="1000"/>
                    </a:p>
                    <a:p>
                      <a:pPr indent="0" lvl="0" marL="0" rtl="0" algn="l">
                        <a:spcBef>
                          <a:spcPts val="0"/>
                        </a:spcBef>
                        <a:spcAft>
                          <a:spcPts val="0"/>
                        </a:spcAft>
                        <a:buNone/>
                      </a:pPr>
                      <a:r>
                        <a:rPr b="1" lang="es" sz="1000"/>
                        <a:t>2 el sistema genera </a:t>
                      </a:r>
                      <a:r>
                        <a:rPr b="1" lang="es" sz="1000"/>
                        <a:t>información</a:t>
                      </a:r>
                      <a:r>
                        <a:rPr b="1" lang="es" sz="1000"/>
                        <a:t> errada.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1960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Se debe estar revisando la </a:t>
                      </a:r>
                      <a:r>
                        <a:rPr lang="es" sz="1000"/>
                        <a:t>información</a:t>
                      </a:r>
                      <a:r>
                        <a:rPr lang="es" sz="1000"/>
                        <a:t> almacenada en el sistema referente a los aprendices que ingresen, permanezcan o deserten para llevar un mejor control de la informaciòn.</a:t>
                      </a:r>
                      <a:endParaRPr sz="1000"/>
                    </a:p>
                  </a:txBody>
                  <a:tcPr marT="0" marB="0" marR="73025" marL="730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aphicFrame>
        <p:nvGraphicFramePr>
          <p:cNvPr id="332" name="Google Shape;332;p46"/>
          <p:cNvGraphicFramePr/>
          <p:nvPr/>
        </p:nvGraphicFramePr>
        <p:xfrm>
          <a:off x="3033575" y="1982300"/>
          <a:ext cx="3000000" cy="3000000"/>
        </p:xfrm>
        <a:graphic>
          <a:graphicData uri="http://schemas.openxmlformats.org/drawingml/2006/table">
            <a:tbl>
              <a:tblPr bandRow="1" firstRow="1">
                <a:noFill/>
                <a:tableStyleId>{B8C335CA-B8E2-495C-B4FF-60F394B2229B}</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Realizar registro</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Guardar,ordenar  informaciòn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escaneo y autenticidad del chip y carnet</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ingreso</a:t>
                      </a:r>
                      <a:endParaRPr b="1" sz="1000"/>
                    </a:p>
                  </a:txBody>
                  <a:tcPr marT="0" marB="0" marR="73025" marL="73025"/>
                </a:tc>
              </a:tr>
            </a:tbl>
          </a:graphicData>
        </a:graphic>
      </p:graphicFrame>
      <p:graphicFrame>
        <p:nvGraphicFramePr>
          <p:cNvPr id="333" name="Google Shape;333;p46"/>
          <p:cNvGraphicFramePr/>
          <p:nvPr/>
        </p:nvGraphicFramePr>
        <p:xfrm>
          <a:off x="1321663" y="353575"/>
          <a:ext cx="3000000" cy="3000000"/>
        </p:xfrm>
        <a:graphic>
          <a:graphicData uri="http://schemas.openxmlformats.org/drawingml/2006/table">
            <a:tbl>
              <a:tblPr bandCol="1" bandRow="1">
                <a:noFill/>
                <a:tableStyleId>{88BCB3F3-ED5F-4C3B-98D3-0FFAF350C1EE}</a:tableStyleId>
              </a:tblPr>
              <a:tblGrid>
                <a:gridCol w="1329050"/>
                <a:gridCol w="382850"/>
                <a:gridCol w="4610725"/>
              </a:tblGrid>
              <a:tr h="174425">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CU08</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74425">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Permitir ingreso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96225">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t>
                      </a:r>
                      <a:endParaRPr sz="1000"/>
                    </a:p>
                  </a:txBody>
                  <a:tcPr marT="0" marB="0" marR="73025" marL="73025">
                    <a:lnT cap="flat" cmpd="sng" w="9525">
                      <a:solidFill>
                        <a:srgbClr val="000000"/>
                      </a:solidFill>
                      <a:prstDash val="solid"/>
                      <a:round/>
                      <a:headEnd len="sm" w="sm" type="none"/>
                      <a:tailEnd len="sm" w="sm" type="none"/>
                    </a:lnT>
                  </a:tcPr>
                </a:tc>
              </a:tr>
              <a:tr h="42225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debió registrarse en sistema de manera correcta.</a:t>
                      </a:r>
                      <a:endParaRPr b="1" sz="1000"/>
                    </a:p>
                  </a:txBody>
                  <a:tcPr marT="0" marB="0" marR="73025" marL="73025"/>
                </a:tc>
              </a:tr>
              <a:tr h="40045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permitir el ingreso del aprendiz si realizo un proceso de registro,y escaneò con </a:t>
                      </a:r>
                      <a:r>
                        <a:rPr b="1" lang="es" sz="1000"/>
                        <a:t>éxito</a:t>
                      </a:r>
                      <a:r>
                        <a:rPr b="1" lang="es" sz="1000"/>
                        <a:t> .</a:t>
                      </a:r>
                      <a:endParaRPr sz="1000"/>
                    </a:p>
                  </a:txBody>
                  <a:tcPr marT="0" marB="0" marR="73025" marL="73025"/>
                </a:tc>
              </a:tr>
              <a:tr h="14722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3534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2a. En el paso 2 del Flujo Normal,si no </a:t>
                      </a:r>
                      <a:r>
                        <a:rPr b="1" lang="es" sz="1000"/>
                        <a:t>generó</a:t>
                      </a:r>
                      <a:r>
                        <a:rPr b="1" lang="es" sz="1000"/>
                        <a:t> </a:t>
                      </a:r>
                      <a:r>
                        <a:rPr b="1" lang="es" sz="1000"/>
                        <a:t>información</a:t>
                      </a:r>
                      <a:r>
                        <a:rPr b="1" lang="es" sz="1000"/>
                        <a:t> </a:t>
                      </a:r>
                      <a:r>
                        <a:rPr b="1" lang="es" sz="1000"/>
                        <a:t>verídica</a:t>
                      </a:r>
                      <a:r>
                        <a:rPr b="1" lang="es" sz="1000"/>
                        <a:t> </a:t>
                      </a:r>
                      <a:endParaRPr b="1" sz="1000"/>
                    </a:p>
                    <a:p>
                      <a:pPr indent="0" lvl="0" marL="0" rtl="0" algn="l">
                        <a:spcBef>
                          <a:spcPts val="0"/>
                        </a:spcBef>
                        <a:spcAft>
                          <a:spcPts val="0"/>
                        </a:spcAft>
                        <a:buNone/>
                      </a:pPr>
                      <a:r>
                        <a:rPr b="1" lang="es" sz="1000"/>
                        <a:t>2 No se permite el ingreso.</a:t>
                      </a:r>
                      <a:r>
                        <a:rPr lang="es" sz="1000">
                          <a:solidFill>
                            <a:srgbClr val="A6A6A6"/>
                          </a:solidFill>
                        </a:rPr>
                        <a:t> </a:t>
                      </a:r>
                      <a:endParaRPr sz="1000">
                        <a:solidFill>
                          <a:srgbClr val="A6A6A6"/>
                        </a:solidFill>
                      </a:endParaRPr>
                    </a:p>
                  </a:txBody>
                  <a:tcPr marT="0" marB="0" marR="73025" marL="73025"/>
                </a:tc>
              </a:tr>
              <a:tr h="24725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21082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39245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39245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732275" y="3243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800">
                <a:latin typeface="Arial"/>
                <a:ea typeface="Arial"/>
                <a:cs typeface="Arial"/>
                <a:sym typeface="Arial"/>
              </a:rPr>
              <a:t>Modelo Entidad </a:t>
            </a:r>
            <a:r>
              <a:rPr b="1" lang="es" sz="2800">
                <a:latin typeface="Arial"/>
                <a:ea typeface="Arial"/>
                <a:cs typeface="Arial"/>
                <a:sym typeface="Arial"/>
              </a:rPr>
              <a:t>Relación Crow’s foot</a:t>
            </a:r>
            <a:endParaRPr b="1" sz="2800">
              <a:latin typeface="Arial"/>
              <a:ea typeface="Arial"/>
              <a:cs typeface="Arial"/>
              <a:sym typeface="Arial"/>
            </a:endParaRPr>
          </a:p>
        </p:txBody>
      </p:sp>
      <p:pic>
        <p:nvPicPr>
          <p:cNvPr id="339" name="Google Shape;339;p47"/>
          <p:cNvPicPr preferRelativeResize="0"/>
          <p:nvPr/>
        </p:nvPicPr>
        <p:blipFill>
          <a:blip r:embed="rId3">
            <a:alphaModFix/>
          </a:blip>
          <a:stretch>
            <a:fillRect/>
          </a:stretch>
        </p:blipFill>
        <p:spPr>
          <a:xfrm>
            <a:off x="1129375" y="942825"/>
            <a:ext cx="6179575" cy="3559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670800" y="537150"/>
            <a:ext cx="7802400" cy="954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900">
                <a:latin typeface="Arial"/>
                <a:ea typeface="Arial"/>
                <a:cs typeface="Arial"/>
                <a:sym typeface="Arial"/>
              </a:rPr>
              <a:t>Normalización</a:t>
            </a:r>
            <a:r>
              <a:rPr b="1" lang="es" sz="2900">
                <a:latin typeface="Arial"/>
                <a:ea typeface="Arial"/>
                <a:cs typeface="Arial"/>
                <a:sym typeface="Arial"/>
              </a:rPr>
              <a:t> del modelo entidad </a:t>
            </a:r>
            <a:r>
              <a:rPr b="1" lang="es" sz="2900">
                <a:latin typeface="Arial"/>
                <a:ea typeface="Arial"/>
                <a:cs typeface="Arial"/>
                <a:sym typeface="Arial"/>
              </a:rPr>
              <a:t>relación</a:t>
            </a:r>
            <a:r>
              <a:rPr lang="es"/>
              <a:t> </a:t>
            </a:r>
            <a:endParaRPr/>
          </a:p>
        </p:txBody>
      </p:sp>
      <p:graphicFrame>
        <p:nvGraphicFramePr>
          <p:cNvPr id="345" name="Google Shape;345;p48"/>
          <p:cNvGraphicFramePr/>
          <p:nvPr/>
        </p:nvGraphicFramePr>
        <p:xfrm>
          <a:off x="1471050" y="1491750"/>
          <a:ext cx="3000000" cy="3000000"/>
        </p:xfrm>
        <a:graphic>
          <a:graphicData uri="http://schemas.openxmlformats.org/drawingml/2006/table">
            <a:tbl>
              <a:tblPr>
                <a:noFill/>
                <a:tableStyleId>{7FB64723-4A84-4838-A9D0-7F3B17428B1D}</a:tableStyleId>
              </a:tblPr>
              <a:tblGrid>
                <a:gridCol w="914400"/>
                <a:gridCol w="971550"/>
                <a:gridCol w="952500"/>
                <a:gridCol w="857250"/>
                <a:gridCol w="895350"/>
                <a:gridCol w="971550"/>
              </a:tblGrid>
              <a:tr h="200025">
                <a:tc gridSpan="6" rowSpan="3">
                  <a:txBody>
                    <a:bodyPr/>
                    <a:lstStyle/>
                    <a:p>
                      <a:pPr indent="0" lvl="0" marL="0" rtl="0" algn="l">
                        <a:lnSpc>
                          <a:spcPct val="115000"/>
                        </a:lnSpc>
                        <a:spcBef>
                          <a:spcPts val="0"/>
                        </a:spcBef>
                        <a:spcAft>
                          <a:spcPts val="0"/>
                        </a:spcAft>
                        <a:buNone/>
                      </a:pPr>
                      <a:r>
                        <a:rPr b="1" lang="es" sz="1100"/>
                        <a:t>Tabla :</a:t>
                      </a:r>
                      <a:r>
                        <a:rPr lang="es" sz="1100"/>
                        <a:t> Personas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s" sz="1100"/>
                        <a:t>Llave Primaria </a:t>
                      </a:r>
                      <a:r>
                        <a:rPr lang="es" sz="1100"/>
                        <a:t>: Codigo personas </a:t>
                      </a:r>
                      <a:endParaRPr sz="11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rowSpan="3" hMerge="1"/>
                <a:tc rowSpan="3" hMerge="1"/>
                <a:tc rowSpan="3" hMerge="1"/>
                <a:tc rowSpan="3" hMerge="1"/>
                <a:tc rowSpan="3" hMerge="1"/>
              </a:tr>
              <a:tr h="200025">
                <a:tc gridSpan="6" vMerge="1"/>
                <a:tc hMerge="1" vMerge="1"/>
                <a:tc hMerge="1" vMerge="1"/>
                <a:tc hMerge="1" vMerge="1"/>
                <a:tc hMerge="1" vMerge="1"/>
                <a:tc hMerge="1" vMerge="1"/>
              </a:tr>
              <a:tr h="200025">
                <a:tc gridSpan="6" vMerge="1"/>
                <a:tc hMerge="1" vMerge="1"/>
                <a:tc hMerge="1" vMerge="1"/>
                <a:tc hMerge="1" vMerge="1"/>
                <a:tc hMerge="1" vMerge="1"/>
                <a:tc hMerge="1" vMerge="1"/>
              </a:tr>
              <a:tr h="200025">
                <a:tc gridSpan="2">
                  <a:txBody>
                    <a:bodyPr/>
                    <a:lstStyle/>
                    <a:p>
                      <a:pPr indent="0" lvl="0" marL="0" rtl="0" algn="l">
                        <a:lnSpc>
                          <a:spcPct val="115000"/>
                        </a:lnSpc>
                        <a:spcBef>
                          <a:spcPts val="0"/>
                        </a:spcBef>
                        <a:spcAft>
                          <a:spcPts val="0"/>
                        </a:spcAft>
                        <a:buNone/>
                      </a:pPr>
                      <a:r>
                        <a:rPr b="1" lang="es" sz="1000"/>
                        <a:t>Primera Forma Normal</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c gridSpan="2">
                  <a:txBody>
                    <a:bodyPr/>
                    <a:lstStyle/>
                    <a:p>
                      <a:pPr indent="0" lvl="0" marL="0" rtl="0" algn="l">
                        <a:lnSpc>
                          <a:spcPct val="115000"/>
                        </a:lnSpc>
                        <a:spcBef>
                          <a:spcPts val="0"/>
                        </a:spcBef>
                        <a:spcAft>
                          <a:spcPts val="0"/>
                        </a:spcAft>
                        <a:buNone/>
                      </a:pPr>
                      <a:r>
                        <a:rPr b="1" lang="es" sz="1000"/>
                        <a:t>Segunda Forma Normal </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c gridSpan="2">
                  <a:txBody>
                    <a:bodyPr/>
                    <a:lstStyle/>
                    <a:p>
                      <a:pPr indent="0" lvl="0" marL="0" rtl="0" algn="l">
                        <a:lnSpc>
                          <a:spcPct val="115000"/>
                        </a:lnSpc>
                        <a:spcBef>
                          <a:spcPts val="0"/>
                        </a:spcBef>
                        <a:spcAft>
                          <a:spcPts val="0"/>
                        </a:spcAft>
                        <a:buNone/>
                      </a:pPr>
                      <a:r>
                        <a:rPr b="1" lang="es" sz="1000"/>
                        <a:t>Tercera Forma Normal </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r>
              <a:tr h="200025">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r>
              <a:tr h="200025">
                <a:tc>
                  <a:txBody>
                    <a:bodyPr/>
                    <a:lstStyle/>
                    <a:p>
                      <a:pPr indent="0" lvl="0" marL="0" rtl="0" algn="ctr">
                        <a:lnSpc>
                          <a:spcPct val="115000"/>
                        </a:lnSpc>
                        <a:spcBef>
                          <a:spcPts val="0"/>
                        </a:spcBef>
                        <a:spcAft>
                          <a:spcPts val="0"/>
                        </a:spcAft>
                        <a:buNone/>
                      </a:pPr>
                      <a:r>
                        <a:rPr b="1" lang="es" sz="1000">
                          <a:solidFill>
                            <a:srgbClr val="FFFFFF"/>
                          </a:solidFill>
                        </a:rPr>
                        <a:t>X</a:t>
                      </a:r>
                      <a:endParaRPr b="1" sz="1000">
                        <a:solidFill>
                          <a:srgbClr val="FFFFFF"/>
                        </a:solidFill>
                      </a:endParaRPr>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s" sz="1000">
                          <a:solidFill>
                            <a:srgbClr val="FFFFFF"/>
                          </a:solidFill>
                        </a:rPr>
                        <a:t>X</a:t>
                      </a:r>
                      <a:endParaRPr sz="1000">
                        <a:solidFill>
                          <a:srgbClr val="FFFFFF"/>
                        </a:solidFill>
                      </a:endParaRPr>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r>
            </a:tbl>
          </a:graphicData>
        </a:graphic>
      </p:graphicFrame>
      <p:sp>
        <p:nvSpPr>
          <p:cNvPr id="346" name="Google Shape;346;p48"/>
          <p:cNvSpPr txBox="1"/>
          <p:nvPr/>
        </p:nvSpPr>
        <p:spPr>
          <a:xfrm>
            <a:off x="1278150" y="3088775"/>
            <a:ext cx="65877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Enlace de informe de </a:t>
            </a:r>
            <a:r>
              <a:rPr lang="es">
                <a:latin typeface="Calibri"/>
                <a:ea typeface="Calibri"/>
                <a:cs typeface="Calibri"/>
                <a:sym typeface="Calibri"/>
              </a:rPr>
              <a:t>normalización</a:t>
            </a:r>
            <a:r>
              <a:rPr lang="es">
                <a:latin typeface="Calibri"/>
                <a:ea typeface="Calibri"/>
                <a:cs typeface="Calibri"/>
                <a:sym typeface="Calibri"/>
              </a:rPr>
              <a:t> completa:</a:t>
            </a:r>
            <a:endParaRPr>
              <a:latin typeface="Calibri"/>
              <a:ea typeface="Calibri"/>
              <a:cs typeface="Calibri"/>
              <a:sym typeface="Calibri"/>
            </a:endParaRPr>
          </a:p>
          <a:p>
            <a:pPr indent="0" lvl="0" marL="0" rtl="0" algn="l">
              <a:spcBef>
                <a:spcPts val="0"/>
              </a:spcBef>
              <a:spcAft>
                <a:spcPts val="0"/>
              </a:spcAft>
              <a:buNone/>
            </a:pPr>
            <a:r>
              <a:rPr lang="es" u="sng">
                <a:solidFill>
                  <a:schemeClr val="hlink"/>
                </a:solidFill>
                <a:latin typeface="Calibri"/>
                <a:ea typeface="Calibri"/>
                <a:cs typeface="Calibri"/>
                <a:sym typeface="Calibri"/>
                <a:hlinkClick r:id="rId3"/>
              </a:rPr>
              <a:t>https://docs.google.com/document/d/1OzzZTEnmdG8NzKjz_qF2avdukaWAvmEQHpMMFfsLAXg/edit?usp=sharing</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743425" y="125450"/>
            <a:ext cx="7505700" cy="4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Arial"/>
                <a:ea typeface="Arial"/>
                <a:cs typeface="Arial"/>
                <a:sym typeface="Arial"/>
              </a:rPr>
              <a:t>Diccionario de datos</a:t>
            </a:r>
            <a:endParaRPr b="1">
              <a:latin typeface="Arial"/>
              <a:ea typeface="Arial"/>
              <a:cs typeface="Arial"/>
              <a:sym typeface="Arial"/>
            </a:endParaRPr>
          </a:p>
        </p:txBody>
      </p:sp>
      <p:graphicFrame>
        <p:nvGraphicFramePr>
          <p:cNvPr id="352" name="Google Shape;352;p49"/>
          <p:cNvGraphicFramePr/>
          <p:nvPr/>
        </p:nvGraphicFramePr>
        <p:xfrm>
          <a:off x="603700" y="927600"/>
          <a:ext cx="3000000" cy="3000000"/>
        </p:xfrm>
        <a:graphic>
          <a:graphicData uri="http://schemas.openxmlformats.org/drawingml/2006/table">
            <a:tbl>
              <a:tblPr>
                <a:noFill/>
                <a:tableStyleId>{655352FE-0BE9-488A-A3DC-8CC22C11C28F}</a:tableStyleId>
              </a:tblPr>
              <a:tblGrid>
                <a:gridCol w="990600"/>
                <a:gridCol w="781050"/>
                <a:gridCol w="485775"/>
                <a:gridCol w="466725"/>
                <a:gridCol w="466725"/>
                <a:gridCol w="704850"/>
                <a:gridCol w="1314450"/>
                <a:gridCol w="685800"/>
              </a:tblGrid>
              <a:tr h="12700">
                <a:tc>
                  <a:txBody>
                    <a:bodyPr/>
                    <a:lstStyle/>
                    <a:p>
                      <a:pPr indent="0" lvl="0" marL="0" rtl="0" algn="l">
                        <a:spcBef>
                          <a:spcPts val="0"/>
                        </a:spcBef>
                        <a:spcAft>
                          <a:spcPts val="0"/>
                        </a:spcAft>
                        <a:buNone/>
                      </a:pPr>
                      <a:r>
                        <a:rPr b="1" lang="es" sz="800"/>
                        <a:t>Nombre de columna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Tipo de dato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Llave primaria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NotNull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Banderas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Valor predeterminado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Commentarios</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Autoincrementando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u="sng"/>
                        <a:t>Cod_reg</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u="sng"/>
                        <a:t>ENTERO</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u="sng"/>
                        <a:t>PK</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En este espacio se tendrá un código de referencia de cada persona para que no se hallen problemas con el sistema ,es un campo requerido.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Personas_Cod_per</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ENTERO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Este campo tiene relación entre las tablas registro y personas_Cod_per </a:t>
                      </a:r>
                      <a:endParaRPr b="1" sz="7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r>
              <a:tr h="12700">
                <a:tc>
                  <a:txBody>
                    <a:bodyPr/>
                    <a:lstStyle/>
                    <a:p>
                      <a:pPr indent="0" lvl="0" marL="0" rtl="0" algn="l">
                        <a:spcBef>
                          <a:spcPts val="0"/>
                        </a:spcBef>
                        <a:spcAft>
                          <a:spcPts val="0"/>
                        </a:spcAft>
                        <a:buNone/>
                      </a:pPr>
                      <a:r>
                        <a:rPr b="1" lang="es" sz="800"/>
                        <a:t>FechI_reg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DATETIME</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Este campo esta diseñado para llenarlo con la fecha y hora de ingreso.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Salo_reg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INT</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En ese campo se debe ingresar el salón al que pertenece la persona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Piso_reg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ENTERO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El espacio está diseñado para ingresar el piso al  que debe dirigirse el que se está registrando.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sp>
        <p:nvSpPr>
          <p:cNvPr id="353" name="Google Shape;353;p49"/>
          <p:cNvSpPr txBox="1"/>
          <p:nvPr/>
        </p:nvSpPr>
        <p:spPr>
          <a:xfrm>
            <a:off x="603700" y="523663"/>
            <a:ext cx="21285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t>Personas</a:t>
            </a:r>
            <a:endParaRPr b="1" sz="1600"/>
          </a:p>
        </p:txBody>
      </p:sp>
      <p:sp>
        <p:nvSpPr>
          <p:cNvPr id="354" name="Google Shape;354;p49"/>
          <p:cNvSpPr txBox="1"/>
          <p:nvPr/>
        </p:nvSpPr>
        <p:spPr>
          <a:xfrm>
            <a:off x="603700" y="4287250"/>
            <a:ext cx="85596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t>Evidencia completa del diccionario: </a:t>
            </a:r>
            <a:endParaRPr sz="1200"/>
          </a:p>
          <a:p>
            <a:pPr indent="0" lvl="0" marL="0" rtl="0" algn="l">
              <a:spcBef>
                <a:spcPts val="0"/>
              </a:spcBef>
              <a:spcAft>
                <a:spcPts val="0"/>
              </a:spcAft>
              <a:buNone/>
            </a:pPr>
            <a:r>
              <a:rPr lang="es" sz="1200" u="sng">
                <a:solidFill>
                  <a:schemeClr val="hlink"/>
                </a:solidFill>
                <a:hlinkClick r:id="rId3"/>
              </a:rPr>
              <a:t>https://docs.google.com/document/d/1pG6yK53tR7wZC7kXWZbpfzX4hiNoysElXQW0RicwexY/edit?usp=sharing</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type="title"/>
          </p:nvPr>
        </p:nvSpPr>
        <p:spPr>
          <a:xfrm>
            <a:off x="215250" y="116800"/>
            <a:ext cx="75057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Arial"/>
                <a:ea typeface="Arial"/>
                <a:cs typeface="Arial"/>
                <a:sym typeface="Arial"/>
              </a:rPr>
              <a:t>Informes Project</a:t>
            </a:r>
            <a:r>
              <a:rPr lang="es">
                <a:latin typeface="Arial"/>
                <a:ea typeface="Arial"/>
                <a:cs typeface="Arial"/>
                <a:sym typeface="Arial"/>
              </a:rPr>
              <a:t> </a:t>
            </a:r>
            <a:endParaRPr/>
          </a:p>
        </p:txBody>
      </p:sp>
      <p:sp>
        <p:nvSpPr>
          <p:cNvPr id="360" name="Google Shape;360;p50"/>
          <p:cNvSpPr txBox="1"/>
          <p:nvPr/>
        </p:nvSpPr>
        <p:spPr>
          <a:xfrm>
            <a:off x="2346375" y="1864075"/>
            <a:ext cx="2637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61" name="Google Shape;361;p50"/>
          <p:cNvPicPr preferRelativeResize="0"/>
          <p:nvPr/>
        </p:nvPicPr>
        <p:blipFill rotWithShape="1">
          <a:blip r:embed="rId3">
            <a:alphaModFix/>
          </a:blip>
          <a:srcRect b="8966" l="8122" r="0" t="0"/>
          <a:stretch/>
        </p:blipFill>
        <p:spPr>
          <a:xfrm>
            <a:off x="2242825" y="687100"/>
            <a:ext cx="5250627" cy="41801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367" name="Google Shape;367;p51"/>
          <p:cNvPicPr preferRelativeResize="0"/>
          <p:nvPr/>
        </p:nvPicPr>
        <p:blipFill>
          <a:blip r:embed="rId3">
            <a:alphaModFix/>
          </a:blip>
          <a:stretch>
            <a:fillRect/>
          </a:stretch>
        </p:blipFill>
        <p:spPr>
          <a:xfrm>
            <a:off x="294615" y="1300650"/>
            <a:ext cx="8339184" cy="295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Objetivos Específicos</a:t>
            </a:r>
            <a:r>
              <a:rPr lang="es"/>
              <a:t> </a:t>
            </a:r>
            <a:endParaRPr/>
          </a:p>
        </p:txBody>
      </p:sp>
      <p:sp>
        <p:nvSpPr>
          <p:cNvPr id="147" name="Google Shape;147;p16"/>
          <p:cNvSpPr txBox="1"/>
          <p:nvPr>
            <p:ph idx="1" type="body"/>
          </p:nvPr>
        </p:nvSpPr>
        <p:spPr>
          <a:xfrm>
            <a:off x="748850" y="1602550"/>
            <a:ext cx="7505700" cy="256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1.</a:t>
            </a:r>
            <a:r>
              <a:rPr lang="es" sz="1700">
                <a:latin typeface="Arial"/>
                <a:ea typeface="Arial"/>
                <a:cs typeface="Arial"/>
                <a:sym typeface="Arial"/>
              </a:rPr>
              <a:t> Desarrollar un sistema de información que permita evaluar el acceso de los aprendices de las fichas </a:t>
            </a:r>
            <a:r>
              <a:rPr lang="es" sz="1700">
                <a:latin typeface="Arial"/>
                <a:ea typeface="Arial"/>
                <a:cs typeface="Arial"/>
                <a:sym typeface="Arial"/>
              </a:rPr>
              <a:t>técnicas</a:t>
            </a:r>
            <a:r>
              <a:rPr lang="es" sz="1700">
                <a:latin typeface="Arial"/>
                <a:ea typeface="Arial"/>
                <a:cs typeface="Arial"/>
                <a:sym typeface="Arial"/>
              </a:rPr>
              <a:t> del (CEET)por medio de un escáner de chip.</a:t>
            </a:r>
            <a:endParaRPr sz="1700">
              <a:latin typeface="Arial"/>
              <a:ea typeface="Arial"/>
              <a:cs typeface="Arial"/>
              <a:sym typeface="Arial"/>
            </a:endParaRPr>
          </a:p>
          <a:p>
            <a:pPr indent="0" lvl="0" marL="0" rtl="0" algn="just">
              <a:spcBef>
                <a:spcPts val="1600"/>
              </a:spcBef>
              <a:spcAft>
                <a:spcPts val="0"/>
              </a:spcAft>
              <a:buNone/>
            </a:pPr>
            <a:r>
              <a:rPr b="1" lang="es" sz="1700">
                <a:latin typeface="Arial"/>
                <a:ea typeface="Arial"/>
                <a:cs typeface="Arial"/>
                <a:sym typeface="Arial"/>
              </a:rPr>
              <a:t>2.</a:t>
            </a:r>
            <a:r>
              <a:rPr lang="es" sz="1700">
                <a:latin typeface="Arial"/>
                <a:ea typeface="Arial"/>
                <a:cs typeface="Arial"/>
                <a:sym typeface="Arial"/>
              </a:rPr>
              <a:t>Agilizar  el proceso de acceso de los aprendices con un lector de escáner de chip.   </a:t>
            </a:r>
            <a:endParaRPr sz="1700">
              <a:latin typeface="Arial"/>
              <a:ea typeface="Arial"/>
              <a:cs typeface="Arial"/>
              <a:sym typeface="Arial"/>
            </a:endParaRPr>
          </a:p>
          <a:p>
            <a:pPr indent="0" lvl="0" marL="0" rtl="0" algn="just">
              <a:spcBef>
                <a:spcPts val="1600"/>
              </a:spcBef>
              <a:spcAft>
                <a:spcPts val="1600"/>
              </a:spcAft>
              <a:buNone/>
            </a:pPr>
            <a:r>
              <a:rPr b="1" lang="es" sz="1700">
                <a:latin typeface="Arial"/>
                <a:ea typeface="Arial"/>
                <a:cs typeface="Arial"/>
                <a:sym typeface="Arial"/>
              </a:rPr>
              <a:t>3.</a:t>
            </a:r>
            <a:r>
              <a:rPr lang="es" sz="1700">
                <a:latin typeface="Arial"/>
                <a:ea typeface="Arial"/>
                <a:cs typeface="Arial"/>
                <a:sym typeface="Arial"/>
              </a:rPr>
              <a:t>Realizar continuas pruebas antes de ponerlo en total funcionamiento para comprobar  la calidad y capacidad del software. </a:t>
            </a:r>
            <a:endParaRPr sz="17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49750" y="267250"/>
            <a:ext cx="38850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Arial"/>
                <a:ea typeface="Arial"/>
                <a:cs typeface="Arial"/>
                <a:sym typeface="Arial"/>
              </a:rPr>
              <a:t>Diagrama de clases </a:t>
            </a:r>
            <a:endParaRPr b="1">
              <a:latin typeface="Arial"/>
              <a:ea typeface="Arial"/>
              <a:cs typeface="Arial"/>
              <a:sym typeface="Arial"/>
            </a:endParaRPr>
          </a:p>
        </p:txBody>
      </p:sp>
      <p:pic>
        <p:nvPicPr>
          <p:cNvPr id="373" name="Google Shape;373;p52"/>
          <p:cNvPicPr preferRelativeResize="0"/>
          <p:nvPr/>
        </p:nvPicPr>
        <p:blipFill>
          <a:blip r:embed="rId3">
            <a:alphaModFix/>
          </a:blip>
          <a:stretch>
            <a:fillRect/>
          </a:stretch>
        </p:blipFill>
        <p:spPr>
          <a:xfrm>
            <a:off x="1313113" y="943250"/>
            <a:ext cx="6517787" cy="3616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233325" y="273600"/>
            <a:ext cx="2507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Mockups</a:t>
            </a:r>
            <a:endParaRPr b="1" sz="4000"/>
          </a:p>
        </p:txBody>
      </p:sp>
      <p:pic>
        <p:nvPicPr>
          <p:cNvPr id="379" name="Google Shape;379;p53"/>
          <p:cNvPicPr preferRelativeResize="0"/>
          <p:nvPr/>
        </p:nvPicPr>
        <p:blipFill>
          <a:blip r:embed="rId3">
            <a:alphaModFix/>
          </a:blip>
          <a:stretch>
            <a:fillRect/>
          </a:stretch>
        </p:blipFill>
        <p:spPr>
          <a:xfrm>
            <a:off x="2921600" y="219963"/>
            <a:ext cx="5782625" cy="4703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nvSpPr>
        <p:spPr>
          <a:xfrm>
            <a:off x="1338525" y="81600"/>
            <a:ext cx="61971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chemeClr val="lt1"/>
                </a:solidFill>
                <a:latin typeface="Calibri"/>
                <a:ea typeface="Calibri"/>
                <a:cs typeface="Calibri"/>
                <a:sym typeface="Calibri"/>
              </a:rPr>
              <a:t>Diagrama clases de uso servidor</a:t>
            </a:r>
            <a:r>
              <a:rPr b="1" lang="es" sz="3000">
                <a:solidFill>
                  <a:schemeClr val="lt1"/>
                </a:solidFill>
                <a:latin typeface="Calibri"/>
                <a:ea typeface="Calibri"/>
                <a:cs typeface="Calibri"/>
                <a:sym typeface="Calibri"/>
              </a:rPr>
              <a:t> </a:t>
            </a:r>
            <a:r>
              <a:rPr lang="es" sz="3000">
                <a:solidFill>
                  <a:schemeClr val="lt1"/>
                </a:solidFill>
                <a:latin typeface="Calibri"/>
                <a:ea typeface="Calibri"/>
                <a:cs typeface="Calibri"/>
                <a:sym typeface="Calibri"/>
              </a:rPr>
              <a:t>Linux</a:t>
            </a:r>
            <a:endParaRPr sz="3000">
              <a:solidFill>
                <a:schemeClr val="lt1"/>
              </a:solidFill>
              <a:latin typeface="Calibri"/>
              <a:ea typeface="Calibri"/>
              <a:cs typeface="Calibri"/>
              <a:sym typeface="Calibri"/>
            </a:endParaRPr>
          </a:p>
        </p:txBody>
      </p:sp>
      <p:pic>
        <p:nvPicPr>
          <p:cNvPr id="385" name="Google Shape;385;p54"/>
          <p:cNvPicPr preferRelativeResize="0"/>
          <p:nvPr/>
        </p:nvPicPr>
        <p:blipFill>
          <a:blip r:embed="rId3">
            <a:alphaModFix/>
          </a:blip>
          <a:stretch>
            <a:fillRect/>
          </a:stretch>
        </p:blipFill>
        <p:spPr>
          <a:xfrm>
            <a:off x="927550" y="607200"/>
            <a:ext cx="7019051" cy="4240476"/>
          </a:xfrm>
          <a:prstGeom prst="rect">
            <a:avLst/>
          </a:prstGeom>
          <a:noFill/>
          <a:ln>
            <a:noFill/>
          </a:ln>
        </p:spPr>
      </p:pic>
      <p:sp>
        <p:nvSpPr>
          <p:cNvPr id="386" name="Google Shape;386;p54"/>
          <p:cNvSpPr txBox="1"/>
          <p:nvPr/>
        </p:nvSpPr>
        <p:spPr>
          <a:xfrm>
            <a:off x="901525" y="2900325"/>
            <a:ext cx="2888700" cy="17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nvSpPr>
        <p:spPr>
          <a:xfrm>
            <a:off x="669275" y="228925"/>
            <a:ext cx="82365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chemeClr val="lt1"/>
                </a:solidFill>
              </a:rPr>
              <a:t>Diagrama clases de uso servidor Windows</a:t>
            </a:r>
            <a:endParaRPr b="1" sz="3000">
              <a:solidFill>
                <a:schemeClr val="lt1"/>
              </a:solidFill>
            </a:endParaRPr>
          </a:p>
        </p:txBody>
      </p:sp>
      <p:pic>
        <p:nvPicPr>
          <p:cNvPr id="392" name="Google Shape;392;p55"/>
          <p:cNvPicPr preferRelativeResize="0"/>
          <p:nvPr/>
        </p:nvPicPr>
        <p:blipFill>
          <a:blip r:embed="rId3">
            <a:alphaModFix/>
          </a:blip>
          <a:stretch>
            <a:fillRect/>
          </a:stretch>
        </p:blipFill>
        <p:spPr>
          <a:xfrm>
            <a:off x="1063150" y="842725"/>
            <a:ext cx="7017701" cy="4086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373725" y="314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Arial"/>
                <a:ea typeface="Arial"/>
                <a:cs typeface="Arial"/>
                <a:sym typeface="Arial"/>
              </a:rPr>
              <a:t>Base de datos</a:t>
            </a:r>
            <a:r>
              <a:rPr b="1" lang="es"/>
              <a:t> </a:t>
            </a:r>
            <a:endParaRPr b="1"/>
          </a:p>
        </p:txBody>
      </p:sp>
      <p:pic>
        <p:nvPicPr>
          <p:cNvPr id="398" name="Google Shape;398;p56"/>
          <p:cNvPicPr preferRelativeResize="0"/>
          <p:nvPr/>
        </p:nvPicPr>
        <p:blipFill>
          <a:blip r:embed="rId3">
            <a:alphaModFix/>
          </a:blip>
          <a:stretch>
            <a:fillRect/>
          </a:stretch>
        </p:blipFill>
        <p:spPr>
          <a:xfrm>
            <a:off x="445375" y="1268600"/>
            <a:ext cx="8146275" cy="2928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819150" y="2134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Arial"/>
                <a:ea typeface="Arial"/>
                <a:cs typeface="Arial"/>
                <a:sym typeface="Arial"/>
              </a:rPr>
              <a:t>Inserción</a:t>
            </a:r>
            <a:r>
              <a:rPr b="1" lang="es">
                <a:latin typeface="Arial"/>
                <a:ea typeface="Arial"/>
                <a:cs typeface="Arial"/>
                <a:sym typeface="Arial"/>
              </a:rPr>
              <a:t> de datos </a:t>
            </a:r>
            <a:endParaRPr b="1">
              <a:latin typeface="Arial"/>
              <a:ea typeface="Arial"/>
              <a:cs typeface="Arial"/>
              <a:sym typeface="Arial"/>
            </a:endParaRPr>
          </a:p>
        </p:txBody>
      </p:sp>
      <p:pic>
        <p:nvPicPr>
          <p:cNvPr id="404" name="Google Shape;404;p57"/>
          <p:cNvPicPr preferRelativeResize="0"/>
          <p:nvPr/>
        </p:nvPicPr>
        <p:blipFill>
          <a:blip r:embed="rId3">
            <a:alphaModFix/>
          </a:blip>
          <a:stretch>
            <a:fillRect/>
          </a:stretch>
        </p:blipFill>
        <p:spPr>
          <a:xfrm>
            <a:off x="344825" y="1320425"/>
            <a:ext cx="8390499" cy="2645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98317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4700">
                <a:latin typeface="Arial"/>
                <a:ea typeface="Arial"/>
                <a:cs typeface="Arial"/>
                <a:sym typeface="Arial"/>
              </a:rPr>
              <a:t>¡</a:t>
            </a:r>
            <a:r>
              <a:rPr b="1" lang="es" sz="4700">
                <a:latin typeface="Arial"/>
                <a:ea typeface="Arial"/>
                <a:cs typeface="Arial"/>
                <a:sym typeface="Arial"/>
              </a:rPr>
              <a:t>Gracias! </a:t>
            </a:r>
            <a:endParaRPr b="1" sz="47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641275"/>
            <a:ext cx="75057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Planteamiento del problema</a:t>
            </a:r>
            <a:endParaRPr b="1"/>
          </a:p>
        </p:txBody>
      </p:sp>
      <p:sp>
        <p:nvSpPr>
          <p:cNvPr id="153" name="Google Shape;153;p17"/>
          <p:cNvSpPr txBox="1"/>
          <p:nvPr>
            <p:ph idx="1" type="body"/>
          </p:nvPr>
        </p:nvSpPr>
        <p:spPr>
          <a:xfrm>
            <a:off x="819150" y="1240525"/>
            <a:ext cx="7505700" cy="33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Arial"/>
                <a:ea typeface="Arial"/>
                <a:cs typeface="Arial"/>
                <a:sym typeface="Arial"/>
              </a:rPr>
              <a:t>Queremos realizar el sistema de información ya que encontramos una demora de acceso por parte de los aprendices al (CEET),afectando la llegada a sus respectivas aulas de clase,y aún más cuando ellos deben portar el carnet para permitir su ingreso, con el cual también se efectuará al momento de poner en funcionamiento el sistema.Lo que queremos es hacer una prueba con la elaboración de nuestro sistema de lector de chip por medio de  un escáner, que será dirigido por parte de los guardas de seguridad y administrado por los aprendices que lo elaboramos,este será puesto a prueba con las fichas técnicas del(CEET).Si esto da un buen resultado queremos ampliarlo al personal administrativo.</a:t>
            </a:r>
            <a:endParaRPr sz="1700">
              <a:latin typeface="Arial"/>
              <a:ea typeface="Arial"/>
              <a:cs typeface="Arial"/>
              <a:sym typeface="Arial"/>
            </a:endParaRPr>
          </a:p>
          <a:p>
            <a:pPr indent="0" lvl="0" marL="457200" rtl="0" algn="l">
              <a:spcBef>
                <a:spcPts val="1600"/>
              </a:spcBef>
              <a:spcAft>
                <a:spcPts val="1600"/>
              </a:spcAft>
              <a:buNone/>
            </a:pPr>
            <a:r>
              <a:rPr lang="e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Alcances y Delimitaciones</a:t>
            </a:r>
            <a:r>
              <a:rPr lang="es"/>
              <a:t>  </a:t>
            </a:r>
            <a:endParaRPr/>
          </a:p>
        </p:txBody>
      </p:sp>
      <p:sp>
        <p:nvSpPr>
          <p:cNvPr id="159" name="Google Shape;159;p18"/>
          <p:cNvSpPr txBox="1"/>
          <p:nvPr>
            <p:ph idx="1" type="body"/>
          </p:nvPr>
        </p:nvSpPr>
        <p:spPr>
          <a:xfrm>
            <a:off x="819150" y="1704900"/>
            <a:ext cx="7505700" cy="27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rgbClr val="000000"/>
                </a:solidFill>
              </a:rPr>
              <a:t>Alcances </a:t>
            </a:r>
            <a:endParaRPr b="1" sz="2400">
              <a:solidFill>
                <a:srgbClr val="000000"/>
              </a:solidFill>
            </a:endParaRPr>
          </a:p>
          <a:p>
            <a:pPr indent="0" lvl="0" marL="0" rtl="0" algn="just">
              <a:spcBef>
                <a:spcPts val="1600"/>
              </a:spcBef>
              <a:spcAft>
                <a:spcPts val="0"/>
              </a:spcAft>
              <a:buNone/>
            </a:pPr>
            <a:r>
              <a:rPr b="1" lang="es" sz="1700">
                <a:solidFill>
                  <a:srgbClr val="000000"/>
                </a:solidFill>
              </a:rPr>
              <a:t>1.</a:t>
            </a:r>
            <a:r>
              <a:rPr lang="es" sz="1700">
                <a:solidFill>
                  <a:srgbClr val="000000"/>
                </a:solidFill>
                <a:latin typeface="Arial"/>
                <a:ea typeface="Arial"/>
                <a:cs typeface="Arial"/>
                <a:sym typeface="Arial"/>
              </a:rPr>
              <a:t>El siguiente trabajo sondearà las fichas técnicas del centro (CEET),para hacer de su ingreso algo más rápido y seguro.</a:t>
            </a:r>
            <a:endParaRPr sz="1700">
              <a:solidFill>
                <a:srgbClr val="000000"/>
              </a:solidFill>
              <a:latin typeface="Arial"/>
              <a:ea typeface="Arial"/>
              <a:cs typeface="Arial"/>
              <a:sym typeface="Arial"/>
            </a:endParaRPr>
          </a:p>
          <a:p>
            <a:pPr indent="0" lvl="0" marL="0" rtl="0" algn="just">
              <a:spcBef>
                <a:spcPts val="1600"/>
              </a:spcBef>
              <a:spcAft>
                <a:spcPts val="1600"/>
              </a:spcAft>
              <a:buNone/>
            </a:pPr>
            <a:r>
              <a:rPr b="1" lang="es" sz="1700">
                <a:solidFill>
                  <a:srgbClr val="000000"/>
                </a:solidFill>
                <a:latin typeface="Arial"/>
                <a:ea typeface="Arial"/>
                <a:cs typeface="Arial"/>
                <a:sym typeface="Arial"/>
              </a:rPr>
              <a:t>2.</a:t>
            </a:r>
            <a:r>
              <a:rPr lang="es" sz="1700">
                <a:solidFill>
                  <a:srgbClr val="000000"/>
                </a:solidFill>
                <a:latin typeface="Arial"/>
                <a:ea typeface="Arial"/>
                <a:cs typeface="Arial"/>
                <a:sym typeface="Arial"/>
              </a:rPr>
              <a:t>El trabajo solo abarcara el centro del complejo sur (CEET),y este va dirigido principalmente a las fichas técnicas pertenecientes al mismo. </a:t>
            </a:r>
            <a:endParaRPr sz="17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7123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Delimitaciones</a:t>
            </a:r>
            <a:endParaRPr/>
          </a:p>
        </p:txBody>
      </p:sp>
      <p:sp>
        <p:nvSpPr>
          <p:cNvPr id="165" name="Google Shape;165;p19"/>
          <p:cNvSpPr txBox="1"/>
          <p:nvPr>
            <p:ph idx="1" type="body"/>
          </p:nvPr>
        </p:nvSpPr>
        <p:spPr>
          <a:xfrm>
            <a:off x="819150" y="1589000"/>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1.</a:t>
            </a:r>
            <a:r>
              <a:rPr lang="es" sz="1700">
                <a:latin typeface="Arial"/>
                <a:ea typeface="Arial"/>
                <a:cs typeface="Arial"/>
                <a:sym typeface="Arial"/>
              </a:rPr>
              <a:t>Las pocas o únicas actualizaciones que tenga el sistema en la calidad que pueda presentarse después de que esté funcionando.</a:t>
            </a:r>
            <a:endParaRPr sz="1700">
              <a:latin typeface="Arial"/>
              <a:ea typeface="Arial"/>
              <a:cs typeface="Arial"/>
              <a:sym typeface="Arial"/>
            </a:endParaRPr>
          </a:p>
          <a:p>
            <a:pPr indent="0" lvl="0" marL="0" rtl="0" algn="just">
              <a:spcBef>
                <a:spcPts val="1600"/>
              </a:spcBef>
              <a:spcAft>
                <a:spcPts val="0"/>
              </a:spcAft>
              <a:buNone/>
            </a:pPr>
            <a:r>
              <a:rPr b="1" lang="es" sz="1700">
                <a:latin typeface="Arial"/>
                <a:ea typeface="Arial"/>
                <a:cs typeface="Arial"/>
                <a:sym typeface="Arial"/>
              </a:rPr>
              <a:t>2.</a:t>
            </a:r>
            <a:r>
              <a:rPr lang="es" sz="1700">
                <a:latin typeface="Arial"/>
                <a:ea typeface="Arial"/>
                <a:cs typeface="Arial"/>
                <a:sym typeface="Arial"/>
              </a:rPr>
              <a:t>  El tiempo de uso del sistema será limitado.</a:t>
            </a:r>
            <a:endParaRPr sz="1700">
              <a:latin typeface="Arial"/>
              <a:ea typeface="Arial"/>
              <a:cs typeface="Arial"/>
              <a:sym typeface="Arial"/>
            </a:endParaRPr>
          </a:p>
          <a:p>
            <a:pPr indent="0" lvl="0" marL="0" rtl="0" algn="just">
              <a:spcBef>
                <a:spcPts val="1600"/>
              </a:spcBef>
              <a:spcAft>
                <a:spcPts val="1600"/>
              </a:spcAft>
              <a:buNone/>
            </a:pPr>
            <a:r>
              <a:rPr b="1" lang="es" sz="1700">
                <a:latin typeface="Arial"/>
                <a:ea typeface="Arial"/>
                <a:cs typeface="Arial"/>
                <a:sym typeface="Arial"/>
              </a:rPr>
              <a:t>3.</a:t>
            </a:r>
            <a:r>
              <a:rPr lang="es" sz="1700">
                <a:latin typeface="Arial"/>
                <a:ea typeface="Arial"/>
                <a:cs typeface="Arial"/>
                <a:sym typeface="Arial"/>
              </a:rPr>
              <a:t>La fecha de entrega sera a finales de abril del año 2021,y será en el centro de electricidad,electrónica y telecomunicaciones (CEET).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6351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Justificación</a:t>
            </a:r>
            <a:r>
              <a:rPr lang="es"/>
              <a:t> </a:t>
            </a:r>
            <a:endParaRPr/>
          </a:p>
        </p:txBody>
      </p:sp>
      <p:sp>
        <p:nvSpPr>
          <p:cNvPr id="171" name="Google Shape;171;p20"/>
          <p:cNvSpPr txBox="1"/>
          <p:nvPr>
            <p:ph idx="1" type="body"/>
          </p:nvPr>
        </p:nvSpPr>
        <p:spPr>
          <a:xfrm>
            <a:off x="819150" y="1225550"/>
            <a:ext cx="7505700" cy="333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latin typeface="Arial"/>
                <a:ea typeface="Arial"/>
                <a:cs typeface="Arial"/>
                <a:sym typeface="Arial"/>
              </a:rPr>
              <a:t>Con el sistema de información de escaneo de chip en su funcionamiento, se pretende llevar a cabo  un control de acceso  de los aprendices de las fichas técnicas de que pertenecen al centro (CEET) ,siendo de suma importancia ya que las personas encargadas de dirigir este sistemas no se van a demorar tanto en observar si la persona lleva o no el carnet o si es perteneciente a quien lo porta,con esto buscando una manera didáctica en la que los aprendices no olviden su carnet para permitir su ingreso y este proceso sea más fácil ,así mismo quien quiera tener un informe detallado al solicitarlo, disponga de él de una manera rapida, sencilla ,facil y organizada; teniendo como principal objetivo el control de acceso,logrando así  disponer de poco tiempo para la realización de la misma.</a:t>
            </a:r>
            <a:endParaRPr sz="17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Técnicas aplicadas de levantamiento de información</a:t>
            </a:r>
            <a:endParaRPr b="1"/>
          </a:p>
        </p:txBody>
      </p:sp>
      <p:sp>
        <p:nvSpPr>
          <p:cNvPr id="177" name="Google Shape;177;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700">
                <a:latin typeface="Arial"/>
                <a:ea typeface="Arial"/>
                <a:cs typeface="Arial"/>
                <a:sym typeface="Arial"/>
              </a:rPr>
              <a:t>La aplicación de encuestas a los aprendices de las fichas técnicas del CEET que se deberían hacer de manera presencial para saber la viabilidad del proyecto, pero  por cuestiones de fuerza mayor se deberán hacer de manera virtual. </a:t>
            </a:r>
            <a:endParaRPr sz="17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